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36"/>
  </p:notesMasterIdLst>
  <p:sldIdLst>
    <p:sldId id="256" r:id="rId6"/>
    <p:sldId id="257" r:id="rId7"/>
    <p:sldId id="258" r:id="rId8"/>
    <p:sldId id="259" r:id="rId9"/>
    <p:sldId id="260" r:id="rId10"/>
    <p:sldId id="261" r:id="rId11"/>
    <p:sldId id="262" r:id="rId12"/>
    <p:sldId id="263" r:id="rId13"/>
    <p:sldId id="460" r:id="rId14"/>
    <p:sldId id="461" r:id="rId15"/>
    <p:sldId id="378" r:id="rId16"/>
    <p:sldId id="279" r:id="rId17"/>
    <p:sldId id="264" r:id="rId18"/>
    <p:sldId id="265" r:id="rId19"/>
    <p:sldId id="266" r:id="rId20"/>
    <p:sldId id="267" r:id="rId21"/>
    <p:sldId id="268" r:id="rId22"/>
    <p:sldId id="269" r:id="rId23"/>
    <p:sldId id="470" r:id="rId24"/>
    <p:sldId id="472" r:id="rId25"/>
    <p:sldId id="471" r:id="rId26"/>
    <p:sldId id="270" r:id="rId27"/>
    <p:sldId id="462" r:id="rId28"/>
    <p:sldId id="469" r:id="rId29"/>
    <p:sldId id="468" r:id="rId30"/>
    <p:sldId id="464" r:id="rId31"/>
    <p:sldId id="465" r:id="rId32"/>
    <p:sldId id="466" r:id="rId33"/>
    <p:sldId id="467" r:id="rId34"/>
    <p:sldId id="317" r:id="rId35"/>
  </p:sldIdLst>
  <p:sldSz cx="12192000" cy="6858000"/>
  <p:notesSz cx="7099300" cy="10234613"/>
  <p:defaultTextStyle>
    <a:defPPr>
      <a:defRPr lang="fi-FI"/>
    </a:defPPr>
    <a:lvl1pPr algn="l" rtl="0" eaLnBrk="0" fontAlgn="base" hangingPunct="0">
      <a:spcBef>
        <a:spcPct val="0"/>
      </a:spcBef>
      <a:spcAft>
        <a:spcPct val="0"/>
      </a:spcAft>
      <a:defRPr kern="1200">
        <a:solidFill>
          <a:schemeClr val="tx1"/>
        </a:solidFill>
        <a:latin typeface="PT Serif" panose="020A060304050502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PT Serif" panose="020A06030405050202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PT Serif" panose="020A06030405050202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PT Serif" panose="020A06030405050202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PT Serif" panose="020A06030405050202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T Serif" panose="020A06030405050202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T Serif" panose="020A06030405050202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T Serif" panose="020A06030405050202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T Serif" panose="020A0603040505020204" pitchFamily="18"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BE357-F4C7-4C31-8CCC-E7DED6B3E780}" v="346" dt="2020-03-26T13:04:13.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0588" autoAdjust="0"/>
  </p:normalViewPr>
  <p:slideViewPr>
    <p:cSldViewPr snapToGrid="0">
      <p:cViewPr varScale="1">
        <p:scale>
          <a:sx n="99" d="100"/>
          <a:sy n="99" d="100"/>
        </p:scale>
        <p:origin x="91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61"/>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kokoomus.sharepoint.com/sites/Kansio/Jaetut%20asiakirjat/Vaalitietoa/Kuntavaalit/Ehdokas-%20ja%20&#228;&#228;nim&#228;&#228;r&#228;t%201980%20-%20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fi-FI"/>
              <a:t>Kokoomuksen ehdokas- ja äänimäärät kuntavaaleissa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Taul1!$B$29</c:f>
              <c:strCache>
                <c:ptCount val="1"/>
                <c:pt idx="0">
                  <c:v>Ääniä</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cap="rnd">
              <a:solidFill>
                <a:schemeClr val="tx1">
                  <a:lumMod val="15000"/>
                  <a:lumOff val="85000"/>
                </a:schemeClr>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Taul1!$C$31:$L$31</c:f>
              <c:numCache>
                <c:formatCode>General</c:formatCode>
                <c:ptCount val="10"/>
                <c:pt idx="0">
                  <c:v>1980</c:v>
                </c:pt>
                <c:pt idx="1">
                  <c:v>1984</c:v>
                </c:pt>
                <c:pt idx="2">
                  <c:v>1988</c:v>
                </c:pt>
                <c:pt idx="3">
                  <c:v>1992</c:v>
                </c:pt>
                <c:pt idx="4">
                  <c:v>1996</c:v>
                </c:pt>
                <c:pt idx="5">
                  <c:v>2000</c:v>
                </c:pt>
                <c:pt idx="6">
                  <c:v>2004</c:v>
                </c:pt>
                <c:pt idx="7">
                  <c:v>2008</c:v>
                </c:pt>
                <c:pt idx="8">
                  <c:v>2012</c:v>
                </c:pt>
                <c:pt idx="9">
                  <c:v>2017</c:v>
                </c:pt>
              </c:numCache>
            </c:numRef>
          </c:cat>
          <c:val>
            <c:numRef>
              <c:f>Taul1!$C$29:$L$29</c:f>
              <c:numCache>
                <c:formatCode>General</c:formatCode>
                <c:ptCount val="10"/>
                <c:pt idx="0">
                  <c:v>628950</c:v>
                </c:pt>
                <c:pt idx="1">
                  <c:v>619264</c:v>
                </c:pt>
                <c:pt idx="2">
                  <c:v>601468</c:v>
                </c:pt>
                <c:pt idx="3">
                  <c:v>507574</c:v>
                </c:pt>
                <c:pt idx="4">
                  <c:v>513576</c:v>
                </c:pt>
                <c:pt idx="5">
                  <c:v>463493</c:v>
                </c:pt>
                <c:pt idx="6">
                  <c:v>521412</c:v>
                </c:pt>
                <c:pt idx="7">
                  <c:v>598000</c:v>
                </c:pt>
                <c:pt idx="8">
                  <c:v>545890</c:v>
                </c:pt>
                <c:pt idx="9">
                  <c:v>531599</c:v>
                </c:pt>
              </c:numCache>
            </c:numRef>
          </c:val>
          <c:extLst>
            <c:ext xmlns:c16="http://schemas.microsoft.com/office/drawing/2014/chart" uri="{C3380CC4-5D6E-409C-BE32-E72D297353CC}">
              <c16:uniqueId val="{00000000-9992-4DDB-B11F-4CA8DD76DE50}"/>
            </c:ext>
          </c:extLst>
        </c:ser>
        <c:dLbls>
          <c:showLegendKey val="0"/>
          <c:showVal val="0"/>
          <c:showCatName val="0"/>
          <c:showSerName val="0"/>
          <c:showPercent val="0"/>
          <c:showBubbleSize val="0"/>
        </c:dLbls>
        <c:gapWidth val="219"/>
        <c:axId val="617762031"/>
        <c:axId val="1890468447"/>
      </c:barChart>
      <c:lineChart>
        <c:grouping val="standard"/>
        <c:varyColors val="0"/>
        <c:ser>
          <c:idx val="1"/>
          <c:order val="1"/>
          <c:tx>
            <c:strRef>
              <c:f>Taul1!$B$30</c:f>
              <c:strCache>
                <c:ptCount val="1"/>
                <c:pt idx="0">
                  <c:v>Ehdokkaita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Taul1!$C$31:$L$31</c:f>
              <c:numCache>
                <c:formatCode>General</c:formatCode>
                <c:ptCount val="10"/>
                <c:pt idx="0">
                  <c:v>1980</c:v>
                </c:pt>
                <c:pt idx="1">
                  <c:v>1984</c:v>
                </c:pt>
                <c:pt idx="2">
                  <c:v>1988</c:v>
                </c:pt>
                <c:pt idx="3">
                  <c:v>1992</c:v>
                </c:pt>
                <c:pt idx="4">
                  <c:v>1996</c:v>
                </c:pt>
                <c:pt idx="5">
                  <c:v>2000</c:v>
                </c:pt>
                <c:pt idx="6">
                  <c:v>2004</c:v>
                </c:pt>
                <c:pt idx="7">
                  <c:v>2008</c:v>
                </c:pt>
                <c:pt idx="8">
                  <c:v>2012</c:v>
                </c:pt>
                <c:pt idx="9">
                  <c:v>2017</c:v>
                </c:pt>
              </c:numCache>
            </c:numRef>
          </c:cat>
          <c:val>
            <c:numRef>
              <c:f>Taul1!$C$30:$L$30</c:f>
              <c:numCache>
                <c:formatCode>General</c:formatCode>
                <c:ptCount val="10"/>
                <c:pt idx="0">
                  <c:v>10795</c:v>
                </c:pt>
                <c:pt idx="1">
                  <c:v>11356</c:v>
                </c:pt>
                <c:pt idx="2">
                  <c:v>11585</c:v>
                </c:pt>
                <c:pt idx="3">
                  <c:v>9562</c:v>
                </c:pt>
                <c:pt idx="4">
                  <c:v>7859</c:v>
                </c:pt>
                <c:pt idx="5">
                  <c:v>7356</c:v>
                </c:pt>
                <c:pt idx="6">
                  <c:v>7600</c:v>
                </c:pt>
                <c:pt idx="7">
                  <c:v>7628</c:v>
                </c:pt>
                <c:pt idx="8">
                  <c:v>6874</c:v>
                </c:pt>
                <c:pt idx="9">
                  <c:v>5739</c:v>
                </c:pt>
              </c:numCache>
            </c:numRef>
          </c:val>
          <c:smooth val="0"/>
          <c:extLst>
            <c:ext xmlns:c16="http://schemas.microsoft.com/office/drawing/2014/chart" uri="{C3380CC4-5D6E-409C-BE32-E72D297353CC}">
              <c16:uniqueId val="{00000001-9992-4DDB-B11F-4CA8DD76DE50}"/>
            </c:ext>
          </c:extLst>
        </c:ser>
        <c:dLbls>
          <c:showLegendKey val="0"/>
          <c:showVal val="0"/>
          <c:showCatName val="0"/>
          <c:showSerName val="0"/>
          <c:showPercent val="0"/>
          <c:showBubbleSize val="0"/>
        </c:dLbls>
        <c:marker val="1"/>
        <c:smooth val="0"/>
        <c:axId val="1801311023"/>
        <c:axId val="1349835039"/>
      </c:lineChart>
      <c:catAx>
        <c:axId val="180131102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49835039"/>
        <c:crossesAt val="0"/>
        <c:auto val="1"/>
        <c:lblAlgn val="ctr"/>
        <c:lblOffset val="100"/>
        <c:noMultiLvlLbl val="0"/>
      </c:catAx>
      <c:valAx>
        <c:axId val="1349835039"/>
        <c:scaling>
          <c:orientation val="minMax"/>
          <c:max val="15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01311023"/>
        <c:crosses val="autoZero"/>
        <c:crossBetween val="between"/>
      </c:valAx>
      <c:valAx>
        <c:axId val="1890468447"/>
        <c:scaling>
          <c:orientation val="minMax"/>
          <c:max val="100000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17762031"/>
        <c:crosses val="max"/>
        <c:crossBetween val="between"/>
      </c:valAx>
      <c:catAx>
        <c:axId val="617762031"/>
        <c:scaling>
          <c:orientation val="minMax"/>
        </c:scaling>
        <c:delete val="1"/>
        <c:axPos val="b"/>
        <c:numFmt formatCode="General" sourceLinked="1"/>
        <c:majorTickMark val="none"/>
        <c:minorTickMark val="none"/>
        <c:tickLblPos val="nextTo"/>
        <c:crossAx val="1890468447"/>
        <c:crosses val="autoZero"/>
        <c:auto val="1"/>
        <c:lblAlgn val="ctr"/>
        <c:lblOffset val="100"/>
        <c:noMultiLvlLbl val="0"/>
      </c:catAx>
      <c:spPr>
        <a:noFill/>
        <a:ln>
          <a:noFill/>
        </a:ln>
        <a:effectLst>
          <a:outerShdw blurRad="50800" dist="38100" dir="2700000" algn="tl" rotWithShape="0">
            <a:prstClr val="black">
              <a:alpha val="40000"/>
            </a:prstClr>
          </a:outerShdw>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9525" cap="rnd" cmpd="sng" algn="ctr">
      <a:solidFill>
        <a:schemeClr val="tx1">
          <a:lumMod val="15000"/>
          <a:lumOff val="85000"/>
        </a:schemeClr>
      </a:solidFill>
      <a:round/>
    </a:ln>
    <a:effectLst>
      <a:outerShdw blurRad="50800" dist="38100" dir="2700000" algn="tl" rotWithShape="0">
        <a:prstClr val="black">
          <a:alpha val="40000"/>
        </a:prstClr>
      </a:outerShdw>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pn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pn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7E404-4306-4DAF-9CD5-0C770713CC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i-FI"/>
        </a:p>
      </dgm:t>
    </dgm:pt>
    <dgm:pt modelId="{46EC66EE-DAEC-4F05-BFE2-4E40F4B3100E}">
      <dgm:prSet phldrT="[Teksti]"/>
      <dgm:spPr>
        <a:solidFill>
          <a:srgbClr val="C00000"/>
        </a:solidFill>
        <a:effectLst>
          <a:outerShdw blurRad="50800" dist="38100" dir="2700000" algn="tl" rotWithShape="0">
            <a:prstClr val="black">
              <a:alpha val="40000"/>
            </a:prstClr>
          </a:outerShdw>
        </a:effectLst>
      </dgm:spPr>
      <dgm:t>
        <a:bodyPr/>
        <a:lstStyle/>
        <a:p>
          <a:r>
            <a:rPr lang="fi-FI"/>
            <a:t>Suunnittelu</a:t>
          </a:r>
        </a:p>
      </dgm:t>
    </dgm:pt>
    <dgm:pt modelId="{E94F790F-6940-4118-ACF5-7EDB9A66A5A6}" type="parTrans" cxnId="{484B5401-C0B4-46CA-A5B7-030C22FDBF20}">
      <dgm:prSet/>
      <dgm:spPr/>
      <dgm:t>
        <a:bodyPr/>
        <a:lstStyle/>
        <a:p>
          <a:endParaRPr lang="fi-FI"/>
        </a:p>
      </dgm:t>
    </dgm:pt>
    <dgm:pt modelId="{0EF6D638-82E4-43AE-826D-A39B143C0E17}" type="sibTrans" cxnId="{484B5401-C0B4-46CA-A5B7-030C22FDBF20}">
      <dgm:prSet/>
      <dgm:spPr/>
      <dgm:t>
        <a:bodyPr/>
        <a:lstStyle/>
        <a:p>
          <a:endParaRPr lang="fi-FI"/>
        </a:p>
      </dgm:t>
    </dgm:pt>
    <dgm:pt modelId="{FA2BCC07-E7D1-4B94-9DBA-77806CBDE89E}">
      <dgm:prSet phldrT="[Teksti]"/>
      <dgm:spPr>
        <a:solidFill>
          <a:srgbClr val="00B050"/>
        </a:solidFill>
        <a:effectLst>
          <a:outerShdw blurRad="50800" dist="38100" dir="2700000" algn="tl" rotWithShape="0">
            <a:prstClr val="black">
              <a:alpha val="40000"/>
            </a:prstClr>
          </a:outerShdw>
        </a:effectLst>
      </dgm:spPr>
      <dgm:t>
        <a:bodyPr/>
        <a:lstStyle/>
        <a:p>
          <a:r>
            <a:rPr lang="fi-FI"/>
            <a:t>Tekemisen jalkautus</a:t>
          </a:r>
        </a:p>
      </dgm:t>
    </dgm:pt>
    <dgm:pt modelId="{352CBD0E-3B77-46AD-9F5B-C0E9471D9D32}" type="parTrans" cxnId="{59EE8C73-52F5-40C0-87AA-FA5E3FB23C86}">
      <dgm:prSet/>
      <dgm:spPr/>
      <dgm:t>
        <a:bodyPr/>
        <a:lstStyle/>
        <a:p>
          <a:endParaRPr lang="fi-FI"/>
        </a:p>
      </dgm:t>
    </dgm:pt>
    <dgm:pt modelId="{8EE34ABE-F241-4123-9FE4-2286A62ECC76}" type="sibTrans" cxnId="{59EE8C73-52F5-40C0-87AA-FA5E3FB23C86}">
      <dgm:prSet/>
      <dgm:spPr/>
      <dgm:t>
        <a:bodyPr/>
        <a:lstStyle/>
        <a:p>
          <a:endParaRPr lang="fi-FI"/>
        </a:p>
      </dgm:t>
    </dgm:pt>
    <dgm:pt modelId="{6C305389-7B7F-447D-9CB5-857BD18A79FF}">
      <dgm:prSet phldrT="[Teksti]"/>
      <dgm:spPr>
        <a:solidFill>
          <a:srgbClr val="FFC000"/>
        </a:solidFill>
        <a:effectLst>
          <a:outerShdw blurRad="50800" dist="38100" dir="2700000" algn="tl" rotWithShape="0">
            <a:prstClr val="black">
              <a:alpha val="40000"/>
            </a:prstClr>
          </a:outerShdw>
        </a:effectLst>
      </dgm:spPr>
      <dgm:t>
        <a:bodyPr/>
        <a:lstStyle/>
        <a:p>
          <a:r>
            <a:rPr lang="fi-FI"/>
            <a:t>Johtaminen</a:t>
          </a:r>
        </a:p>
      </dgm:t>
    </dgm:pt>
    <dgm:pt modelId="{D784F27D-07CE-4F68-9890-440F0B5D8E88}" type="parTrans" cxnId="{CE4B23A5-A471-497C-A047-CC562A4EEAF6}">
      <dgm:prSet/>
      <dgm:spPr/>
      <dgm:t>
        <a:bodyPr/>
        <a:lstStyle/>
        <a:p>
          <a:endParaRPr lang="fi-FI"/>
        </a:p>
      </dgm:t>
    </dgm:pt>
    <dgm:pt modelId="{777F200E-8EA0-48A1-BCB8-90E0C2316A55}" type="sibTrans" cxnId="{CE4B23A5-A471-497C-A047-CC562A4EEAF6}">
      <dgm:prSet/>
      <dgm:spPr/>
      <dgm:t>
        <a:bodyPr/>
        <a:lstStyle/>
        <a:p>
          <a:endParaRPr lang="fi-FI"/>
        </a:p>
      </dgm:t>
    </dgm:pt>
    <dgm:pt modelId="{C7CABA6A-C55E-4EB0-8EE2-6772B4108703}">
      <dgm:prSet phldrT="[Teksti]"/>
      <dgm:spPr>
        <a:solidFill>
          <a:srgbClr val="00B0F0"/>
        </a:solidFill>
        <a:effectLst>
          <a:outerShdw blurRad="50800" dist="38100" dir="2700000" algn="tl" rotWithShape="0">
            <a:prstClr val="black">
              <a:alpha val="40000"/>
            </a:prstClr>
          </a:outerShdw>
        </a:effectLst>
      </dgm:spPr>
      <dgm:t>
        <a:bodyPr/>
        <a:lstStyle/>
        <a:p>
          <a:r>
            <a:rPr lang="fi-FI"/>
            <a:t>Seuranta</a:t>
          </a:r>
        </a:p>
      </dgm:t>
    </dgm:pt>
    <dgm:pt modelId="{D0526E10-EA14-48E2-858C-05D2C6C2EE5B}" type="parTrans" cxnId="{574F9821-EA36-48AE-8E5D-A20A05B16995}">
      <dgm:prSet/>
      <dgm:spPr/>
      <dgm:t>
        <a:bodyPr/>
        <a:lstStyle/>
        <a:p>
          <a:endParaRPr lang="fi-FI"/>
        </a:p>
      </dgm:t>
    </dgm:pt>
    <dgm:pt modelId="{D21E2C9D-F669-4139-A292-B256392E0972}" type="sibTrans" cxnId="{574F9821-EA36-48AE-8E5D-A20A05B16995}">
      <dgm:prSet/>
      <dgm:spPr/>
      <dgm:t>
        <a:bodyPr/>
        <a:lstStyle/>
        <a:p>
          <a:endParaRPr lang="fi-FI"/>
        </a:p>
      </dgm:t>
    </dgm:pt>
    <dgm:pt modelId="{FCF02062-09B6-4ACF-9305-204E0537257C}">
      <dgm:prSet phldrT="[Teksti]"/>
      <dgm:spPr>
        <a:solidFill>
          <a:srgbClr val="FF0000"/>
        </a:solidFill>
        <a:effectLst>
          <a:outerShdw blurRad="50800" dist="38100" dir="2700000" algn="tl" rotWithShape="0">
            <a:prstClr val="black">
              <a:alpha val="40000"/>
            </a:prstClr>
          </a:outerShdw>
        </a:effectLst>
      </dgm:spPr>
      <dgm:t>
        <a:bodyPr/>
        <a:lstStyle/>
        <a:p>
          <a:r>
            <a:rPr lang="fi-FI"/>
            <a:t>Valmistelu</a:t>
          </a:r>
        </a:p>
      </dgm:t>
    </dgm:pt>
    <dgm:pt modelId="{EDCFEB12-AA72-4A59-8606-BE4B0C8FF1B6}" type="parTrans" cxnId="{6223EFC7-DE4E-4300-85D1-401E879F32B1}">
      <dgm:prSet/>
      <dgm:spPr/>
      <dgm:t>
        <a:bodyPr/>
        <a:lstStyle/>
        <a:p>
          <a:endParaRPr lang="fi-FI"/>
        </a:p>
      </dgm:t>
    </dgm:pt>
    <dgm:pt modelId="{2297A811-4D89-4CBF-9BF4-FBBBAC015EC3}" type="sibTrans" cxnId="{6223EFC7-DE4E-4300-85D1-401E879F32B1}">
      <dgm:prSet/>
      <dgm:spPr/>
      <dgm:t>
        <a:bodyPr/>
        <a:lstStyle/>
        <a:p>
          <a:endParaRPr lang="fi-FI"/>
        </a:p>
      </dgm:t>
    </dgm:pt>
    <dgm:pt modelId="{2A1DED25-F805-470A-9549-53C8A798D772}" type="pres">
      <dgm:prSet presAssocID="{5C17E404-4306-4DAF-9CD5-0C770713CC4D}" presName="Name0" presStyleCnt="0">
        <dgm:presLayoutVars>
          <dgm:chMax val="7"/>
          <dgm:chPref val="7"/>
          <dgm:dir/>
        </dgm:presLayoutVars>
      </dgm:prSet>
      <dgm:spPr/>
    </dgm:pt>
    <dgm:pt modelId="{954432E0-80F9-4D60-9FEF-54295C41BEC7}" type="pres">
      <dgm:prSet presAssocID="{5C17E404-4306-4DAF-9CD5-0C770713CC4D}" presName="Name1" presStyleCnt="0"/>
      <dgm:spPr/>
    </dgm:pt>
    <dgm:pt modelId="{E1BEA135-A0F4-4FD0-9E20-0DF18C6BCE14}" type="pres">
      <dgm:prSet presAssocID="{5C17E404-4306-4DAF-9CD5-0C770713CC4D}" presName="cycle" presStyleCnt="0"/>
      <dgm:spPr/>
    </dgm:pt>
    <dgm:pt modelId="{19C3ADDA-4407-4079-AE76-C17E2628F093}" type="pres">
      <dgm:prSet presAssocID="{5C17E404-4306-4DAF-9CD5-0C770713CC4D}" presName="srcNode" presStyleLbl="node1" presStyleIdx="0" presStyleCnt="5"/>
      <dgm:spPr/>
    </dgm:pt>
    <dgm:pt modelId="{A0881A42-1F71-4399-8C77-B5FC8634EBDD}" type="pres">
      <dgm:prSet presAssocID="{5C17E404-4306-4DAF-9CD5-0C770713CC4D}" presName="conn" presStyleLbl="parChTrans1D2" presStyleIdx="0" presStyleCnt="1"/>
      <dgm:spPr/>
    </dgm:pt>
    <dgm:pt modelId="{2029515E-54D8-442B-B294-7CEFE2D56D1F}" type="pres">
      <dgm:prSet presAssocID="{5C17E404-4306-4DAF-9CD5-0C770713CC4D}" presName="extraNode" presStyleLbl="node1" presStyleIdx="0" presStyleCnt="5"/>
      <dgm:spPr/>
    </dgm:pt>
    <dgm:pt modelId="{DA34D604-0E06-4075-A275-64D4B6E6C8C3}" type="pres">
      <dgm:prSet presAssocID="{5C17E404-4306-4DAF-9CD5-0C770713CC4D}" presName="dstNode" presStyleLbl="node1" presStyleIdx="0" presStyleCnt="5"/>
      <dgm:spPr/>
    </dgm:pt>
    <dgm:pt modelId="{AD397B0E-2243-4522-B6A7-1E8A85B4B45E}" type="pres">
      <dgm:prSet presAssocID="{46EC66EE-DAEC-4F05-BFE2-4E40F4B3100E}" presName="text_1" presStyleLbl="node1" presStyleIdx="0" presStyleCnt="5">
        <dgm:presLayoutVars>
          <dgm:bulletEnabled val="1"/>
        </dgm:presLayoutVars>
      </dgm:prSet>
      <dgm:spPr/>
    </dgm:pt>
    <dgm:pt modelId="{4A0F8B54-56E2-432D-BEA1-2CA3E996E6E2}" type="pres">
      <dgm:prSet presAssocID="{46EC66EE-DAEC-4F05-BFE2-4E40F4B3100E}" presName="accent_1" presStyleCnt="0"/>
      <dgm:spPr/>
    </dgm:pt>
    <dgm:pt modelId="{183A7B8D-15B8-45B5-B310-34162AEEAD42}" type="pres">
      <dgm:prSet presAssocID="{46EC66EE-DAEC-4F05-BFE2-4E40F4B3100E}" presName="accentRepeatNode" presStyleLbl="solidFgAcc1" presStyleIdx="0" presStyleCnt="5"/>
      <dgm:spPr>
        <a:blipFill rotWithShape="0">
          <a:blip xmlns:r="http://schemas.openxmlformats.org/officeDocument/2006/relationships" r:embed="rId1"/>
          <a:srcRect/>
          <a:stretch>
            <a:fillRect l="-14000" r="-14000"/>
          </a:stretch>
        </a:blipFill>
      </dgm:spPr>
    </dgm:pt>
    <dgm:pt modelId="{236018D9-936B-4871-8DA8-772F1314D17C}" type="pres">
      <dgm:prSet presAssocID="{FCF02062-09B6-4ACF-9305-204E0537257C}" presName="text_2" presStyleLbl="node1" presStyleIdx="1" presStyleCnt="5">
        <dgm:presLayoutVars>
          <dgm:bulletEnabled val="1"/>
        </dgm:presLayoutVars>
      </dgm:prSet>
      <dgm:spPr/>
    </dgm:pt>
    <dgm:pt modelId="{99779BFA-A5E2-4123-93E1-82DE2E7BB2B8}" type="pres">
      <dgm:prSet presAssocID="{FCF02062-09B6-4ACF-9305-204E0537257C}" presName="accent_2" presStyleCnt="0"/>
      <dgm:spPr/>
    </dgm:pt>
    <dgm:pt modelId="{BC8FB9F6-A96A-4238-AC9F-B8B6B64664D9}" type="pres">
      <dgm:prSet presAssocID="{FCF02062-09B6-4ACF-9305-204E0537257C}" presName="accentRepeatNode" presStyleLbl="solidFgAcc1" presStyleIdx="1" presStyleCnt="5"/>
      <dgm:spPr>
        <a:blipFill rotWithShape="0">
          <a:blip xmlns:r="http://schemas.openxmlformats.org/officeDocument/2006/relationships" r:embed="rId2"/>
          <a:srcRect/>
          <a:stretch>
            <a:fillRect l="-14000" r="-14000"/>
          </a:stretch>
        </a:blipFill>
      </dgm:spPr>
    </dgm:pt>
    <dgm:pt modelId="{B4CFB93C-9491-4142-B22B-470A14013943}" type="pres">
      <dgm:prSet presAssocID="{6C305389-7B7F-447D-9CB5-857BD18A79FF}" presName="text_3" presStyleLbl="node1" presStyleIdx="2" presStyleCnt="5">
        <dgm:presLayoutVars>
          <dgm:bulletEnabled val="1"/>
        </dgm:presLayoutVars>
      </dgm:prSet>
      <dgm:spPr/>
    </dgm:pt>
    <dgm:pt modelId="{0AC8F499-7C98-4770-898B-101F5D301C6E}" type="pres">
      <dgm:prSet presAssocID="{6C305389-7B7F-447D-9CB5-857BD18A79FF}" presName="accent_3" presStyleCnt="0"/>
      <dgm:spPr/>
    </dgm:pt>
    <dgm:pt modelId="{66D1651A-D8A8-407D-9DCF-F8B496C4E342}" type="pres">
      <dgm:prSet presAssocID="{6C305389-7B7F-447D-9CB5-857BD18A79FF}" presName="accentRepeatNode" presStyleLbl="solidFgAcc1" presStyleIdx="2" presStyleCnt="5"/>
      <dgm:spPr>
        <a:blipFill rotWithShape="0">
          <a:blip xmlns:r="http://schemas.openxmlformats.org/officeDocument/2006/relationships" r:embed="rId3"/>
          <a:srcRect/>
          <a:stretch>
            <a:fillRect l="-14000" r="-14000"/>
          </a:stretch>
        </a:blipFill>
      </dgm:spPr>
    </dgm:pt>
    <dgm:pt modelId="{487E3099-AD6B-411C-8187-B60C32DF5805}" type="pres">
      <dgm:prSet presAssocID="{FA2BCC07-E7D1-4B94-9DBA-77806CBDE89E}" presName="text_4" presStyleLbl="node1" presStyleIdx="3" presStyleCnt="5">
        <dgm:presLayoutVars>
          <dgm:bulletEnabled val="1"/>
        </dgm:presLayoutVars>
      </dgm:prSet>
      <dgm:spPr/>
    </dgm:pt>
    <dgm:pt modelId="{DA7579FF-A635-46E2-8148-3DC45EA8DE7A}" type="pres">
      <dgm:prSet presAssocID="{FA2BCC07-E7D1-4B94-9DBA-77806CBDE89E}" presName="accent_4" presStyleCnt="0"/>
      <dgm:spPr/>
    </dgm:pt>
    <dgm:pt modelId="{4F6DA4EA-AD11-40C1-8E70-BF0C4B84B905}" type="pres">
      <dgm:prSet presAssocID="{FA2BCC07-E7D1-4B94-9DBA-77806CBDE89E}" presName="accentRepeatNode" presStyleLbl="solidFgAcc1" presStyleIdx="3" presStyleCnt="5"/>
      <dgm:spPr>
        <a:blipFill rotWithShape="0">
          <a:blip xmlns:r="http://schemas.openxmlformats.org/officeDocument/2006/relationships" r:embed="rId4"/>
          <a:srcRect/>
          <a:stretch>
            <a:fillRect l="-14000" r="-14000"/>
          </a:stretch>
        </a:blipFill>
      </dgm:spPr>
    </dgm:pt>
    <dgm:pt modelId="{373490D3-DEC1-4A7F-A868-146555B127BE}" type="pres">
      <dgm:prSet presAssocID="{C7CABA6A-C55E-4EB0-8EE2-6772B4108703}" presName="text_5" presStyleLbl="node1" presStyleIdx="4" presStyleCnt="5">
        <dgm:presLayoutVars>
          <dgm:bulletEnabled val="1"/>
        </dgm:presLayoutVars>
      </dgm:prSet>
      <dgm:spPr/>
    </dgm:pt>
    <dgm:pt modelId="{C33B4BE8-6D65-4AB6-A425-4C56A2136049}" type="pres">
      <dgm:prSet presAssocID="{C7CABA6A-C55E-4EB0-8EE2-6772B4108703}" presName="accent_5" presStyleCnt="0"/>
      <dgm:spPr/>
    </dgm:pt>
    <dgm:pt modelId="{B1AA3BA7-998A-4AD3-8238-1869913410EE}" type="pres">
      <dgm:prSet presAssocID="{C7CABA6A-C55E-4EB0-8EE2-6772B4108703}" presName="accentRepeatNode" presStyleLbl="solidFgAcc1" presStyleIdx="4" presStyleCnt="5"/>
      <dgm:spPr>
        <a:blipFill rotWithShape="0">
          <a:blip xmlns:r="http://schemas.openxmlformats.org/officeDocument/2006/relationships" r:embed="rId5"/>
          <a:srcRect/>
          <a:stretch>
            <a:fillRect l="-19000" r="-19000"/>
          </a:stretch>
        </a:blipFill>
      </dgm:spPr>
    </dgm:pt>
  </dgm:ptLst>
  <dgm:cxnLst>
    <dgm:cxn modelId="{484B5401-C0B4-46CA-A5B7-030C22FDBF20}" srcId="{5C17E404-4306-4DAF-9CD5-0C770713CC4D}" destId="{46EC66EE-DAEC-4F05-BFE2-4E40F4B3100E}" srcOrd="0" destOrd="0" parTransId="{E94F790F-6940-4118-ACF5-7EDB9A66A5A6}" sibTransId="{0EF6D638-82E4-43AE-826D-A39B143C0E17}"/>
    <dgm:cxn modelId="{53898707-BEE0-4C25-BBD3-BAD254C2AAF5}" type="presOf" srcId="{C7CABA6A-C55E-4EB0-8EE2-6772B4108703}" destId="{373490D3-DEC1-4A7F-A868-146555B127BE}" srcOrd="0" destOrd="0" presId="urn:microsoft.com/office/officeart/2008/layout/VerticalCurvedList"/>
    <dgm:cxn modelId="{574F9821-EA36-48AE-8E5D-A20A05B16995}" srcId="{5C17E404-4306-4DAF-9CD5-0C770713CC4D}" destId="{C7CABA6A-C55E-4EB0-8EE2-6772B4108703}" srcOrd="4" destOrd="0" parTransId="{D0526E10-EA14-48E2-858C-05D2C6C2EE5B}" sibTransId="{D21E2C9D-F669-4139-A292-B256392E0972}"/>
    <dgm:cxn modelId="{1A7A3233-7074-4503-9EEC-21A4DD2B7620}" type="presOf" srcId="{FA2BCC07-E7D1-4B94-9DBA-77806CBDE89E}" destId="{487E3099-AD6B-411C-8187-B60C32DF5805}" srcOrd="0" destOrd="0" presId="urn:microsoft.com/office/officeart/2008/layout/VerticalCurvedList"/>
    <dgm:cxn modelId="{1DAEC439-8B60-4DFF-8E01-113DA3A76E40}" type="presOf" srcId="{5C17E404-4306-4DAF-9CD5-0C770713CC4D}" destId="{2A1DED25-F805-470A-9549-53C8A798D772}" srcOrd="0" destOrd="0" presId="urn:microsoft.com/office/officeart/2008/layout/VerticalCurvedList"/>
    <dgm:cxn modelId="{0EE9E140-B77F-4B07-B36A-36A872BFF407}" type="presOf" srcId="{0EF6D638-82E4-43AE-826D-A39B143C0E17}" destId="{A0881A42-1F71-4399-8C77-B5FC8634EBDD}" srcOrd="0" destOrd="0" presId="urn:microsoft.com/office/officeart/2008/layout/VerticalCurvedList"/>
    <dgm:cxn modelId="{BABEFB5B-B23B-4260-805F-50F39C96EA34}" type="presOf" srcId="{46EC66EE-DAEC-4F05-BFE2-4E40F4B3100E}" destId="{AD397B0E-2243-4522-B6A7-1E8A85B4B45E}" srcOrd="0" destOrd="0" presId="urn:microsoft.com/office/officeart/2008/layout/VerticalCurvedList"/>
    <dgm:cxn modelId="{59EE8C73-52F5-40C0-87AA-FA5E3FB23C86}" srcId="{5C17E404-4306-4DAF-9CD5-0C770713CC4D}" destId="{FA2BCC07-E7D1-4B94-9DBA-77806CBDE89E}" srcOrd="3" destOrd="0" parTransId="{352CBD0E-3B77-46AD-9F5B-C0E9471D9D32}" sibTransId="{8EE34ABE-F241-4123-9FE4-2286A62ECC76}"/>
    <dgm:cxn modelId="{07B3FA7A-2945-41F6-8AE5-45D59EDC8813}" type="presOf" srcId="{FCF02062-09B6-4ACF-9305-204E0537257C}" destId="{236018D9-936B-4871-8DA8-772F1314D17C}" srcOrd="0" destOrd="0" presId="urn:microsoft.com/office/officeart/2008/layout/VerticalCurvedList"/>
    <dgm:cxn modelId="{CE4B23A5-A471-497C-A047-CC562A4EEAF6}" srcId="{5C17E404-4306-4DAF-9CD5-0C770713CC4D}" destId="{6C305389-7B7F-447D-9CB5-857BD18A79FF}" srcOrd="2" destOrd="0" parTransId="{D784F27D-07CE-4F68-9890-440F0B5D8E88}" sibTransId="{777F200E-8EA0-48A1-BCB8-90E0C2316A55}"/>
    <dgm:cxn modelId="{6223EFC7-DE4E-4300-85D1-401E879F32B1}" srcId="{5C17E404-4306-4DAF-9CD5-0C770713CC4D}" destId="{FCF02062-09B6-4ACF-9305-204E0537257C}" srcOrd="1" destOrd="0" parTransId="{EDCFEB12-AA72-4A59-8606-BE4B0C8FF1B6}" sibTransId="{2297A811-4D89-4CBF-9BF4-FBBBAC015EC3}"/>
    <dgm:cxn modelId="{F82DCAD5-5B3B-404F-B868-113C97BB0711}" type="presOf" srcId="{6C305389-7B7F-447D-9CB5-857BD18A79FF}" destId="{B4CFB93C-9491-4142-B22B-470A14013943}" srcOrd="0" destOrd="0" presId="urn:microsoft.com/office/officeart/2008/layout/VerticalCurvedList"/>
    <dgm:cxn modelId="{05F5D2BA-D42A-4BAA-B578-CFBCCB812609}" type="presParOf" srcId="{2A1DED25-F805-470A-9549-53C8A798D772}" destId="{954432E0-80F9-4D60-9FEF-54295C41BEC7}" srcOrd="0" destOrd="0" presId="urn:microsoft.com/office/officeart/2008/layout/VerticalCurvedList"/>
    <dgm:cxn modelId="{D270F7AC-DB47-4759-9CFE-155F72E1A924}" type="presParOf" srcId="{954432E0-80F9-4D60-9FEF-54295C41BEC7}" destId="{E1BEA135-A0F4-4FD0-9E20-0DF18C6BCE14}" srcOrd="0" destOrd="0" presId="urn:microsoft.com/office/officeart/2008/layout/VerticalCurvedList"/>
    <dgm:cxn modelId="{DF4D2A7B-66A8-4028-B7F9-AD540D6C32D0}" type="presParOf" srcId="{E1BEA135-A0F4-4FD0-9E20-0DF18C6BCE14}" destId="{19C3ADDA-4407-4079-AE76-C17E2628F093}" srcOrd="0" destOrd="0" presId="urn:microsoft.com/office/officeart/2008/layout/VerticalCurvedList"/>
    <dgm:cxn modelId="{38E07E5D-DA54-4F2C-98DD-C8239474626B}" type="presParOf" srcId="{E1BEA135-A0F4-4FD0-9E20-0DF18C6BCE14}" destId="{A0881A42-1F71-4399-8C77-B5FC8634EBDD}" srcOrd="1" destOrd="0" presId="urn:microsoft.com/office/officeart/2008/layout/VerticalCurvedList"/>
    <dgm:cxn modelId="{9B2E8665-73DC-4283-A3B2-B06F43C3F656}" type="presParOf" srcId="{E1BEA135-A0F4-4FD0-9E20-0DF18C6BCE14}" destId="{2029515E-54D8-442B-B294-7CEFE2D56D1F}" srcOrd="2" destOrd="0" presId="urn:microsoft.com/office/officeart/2008/layout/VerticalCurvedList"/>
    <dgm:cxn modelId="{762EADDC-53E4-443B-B492-165A7E4C8275}" type="presParOf" srcId="{E1BEA135-A0F4-4FD0-9E20-0DF18C6BCE14}" destId="{DA34D604-0E06-4075-A275-64D4B6E6C8C3}" srcOrd="3" destOrd="0" presId="urn:microsoft.com/office/officeart/2008/layout/VerticalCurvedList"/>
    <dgm:cxn modelId="{E3257651-3712-4EF0-98CE-D0861C10EDF3}" type="presParOf" srcId="{954432E0-80F9-4D60-9FEF-54295C41BEC7}" destId="{AD397B0E-2243-4522-B6A7-1E8A85B4B45E}" srcOrd="1" destOrd="0" presId="urn:microsoft.com/office/officeart/2008/layout/VerticalCurvedList"/>
    <dgm:cxn modelId="{9AEAB419-04FF-4D3A-BE2C-5E51DE0B6492}" type="presParOf" srcId="{954432E0-80F9-4D60-9FEF-54295C41BEC7}" destId="{4A0F8B54-56E2-432D-BEA1-2CA3E996E6E2}" srcOrd="2" destOrd="0" presId="urn:microsoft.com/office/officeart/2008/layout/VerticalCurvedList"/>
    <dgm:cxn modelId="{02EF40A6-5821-484B-8BCD-B43F21384F48}" type="presParOf" srcId="{4A0F8B54-56E2-432D-BEA1-2CA3E996E6E2}" destId="{183A7B8D-15B8-45B5-B310-34162AEEAD42}" srcOrd="0" destOrd="0" presId="urn:microsoft.com/office/officeart/2008/layout/VerticalCurvedList"/>
    <dgm:cxn modelId="{174748E4-EF2A-4659-9628-2A186E73DC85}" type="presParOf" srcId="{954432E0-80F9-4D60-9FEF-54295C41BEC7}" destId="{236018D9-936B-4871-8DA8-772F1314D17C}" srcOrd="3" destOrd="0" presId="urn:microsoft.com/office/officeart/2008/layout/VerticalCurvedList"/>
    <dgm:cxn modelId="{77BC9A4B-6C3D-45F8-9C28-B95CEBF3C299}" type="presParOf" srcId="{954432E0-80F9-4D60-9FEF-54295C41BEC7}" destId="{99779BFA-A5E2-4123-93E1-82DE2E7BB2B8}" srcOrd="4" destOrd="0" presId="urn:microsoft.com/office/officeart/2008/layout/VerticalCurvedList"/>
    <dgm:cxn modelId="{9A4ACB1D-5ECD-4AD9-B8D5-E069229A84D9}" type="presParOf" srcId="{99779BFA-A5E2-4123-93E1-82DE2E7BB2B8}" destId="{BC8FB9F6-A96A-4238-AC9F-B8B6B64664D9}" srcOrd="0" destOrd="0" presId="urn:microsoft.com/office/officeart/2008/layout/VerticalCurvedList"/>
    <dgm:cxn modelId="{F10B2A05-FC33-4564-84F9-76A6D5BC1972}" type="presParOf" srcId="{954432E0-80F9-4D60-9FEF-54295C41BEC7}" destId="{B4CFB93C-9491-4142-B22B-470A14013943}" srcOrd="5" destOrd="0" presId="urn:microsoft.com/office/officeart/2008/layout/VerticalCurvedList"/>
    <dgm:cxn modelId="{2F4A4FC0-72FA-44C5-99E0-2E6E190DAAF6}" type="presParOf" srcId="{954432E0-80F9-4D60-9FEF-54295C41BEC7}" destId="{0AC8F499-7C98-4770-898B-101F5D301C6E}" srcOrd="6" destOrd="0" presId="urn:microsoft.com/office/officeart/2008/layout/VerticalCurvedList"/>
    <dgm:cxn modelId="{E99E0119-1BD8-47D8-96D3-2EC64FC5FBD0}" type="presParOf" srcId="{0AC8F499-7C98-4770-898B-101F5D301C6E}" destId="{66D1651A-D8A8-407D-9DCF-F8B496C4E342}" srcOrd="0" destOrd="0" presId="urn:microsoft.com/office/officeart/2008/layout/VerticalCurvedList"/>
    <dgm:cxn modelId="{D4A28428-542C-4FEE-9F01-E1FA8D9A95B5}" type="presParOf" srcId="{954432E0-80F9-4D60-9FEF-54295C41BEC7}" destId="{487E3099-AD6B-411C-8187-B60C32DF5805}" srcOrd="7" destOrd="0" presId="urn:microsoft.com/office/officeart/2008/layout/VerticalCurvedList"/>
    <dgm:cxn modelId="{F6CF7FE2-7162-4786-AA6D-C1B06AA2AC7D}" type="presParOf" srcId="{954432E0-80F9-4D60-9FEF-54295C41BEC7}" destId="{DA7579FF-A635-46E2-8148-3DC45EA8DE7A}" srcOrd="8" destOrd="0" presId="urn:microsoft.com/office/officeart/2008/layout/VerticalCurvedList"/>
    <dgm:cxn modelId="{855A1108-8DA2-497D-B49D-3601811B0B35}" type="presParOf" srcId="{DA7579FF-A635-46E2-8148-3DC45EA8DE7A}" destId="{4F6DA4EA-AD11-40C1-8E70-BF0C4B84B905}" srcOrd="0" destOrd="0" presId="urn:microsoft.com/office/officeart/2008/layout/VerticalCurvedList"/>
    <dgm:cxn modelId="{D02725AC-9371-468F-B5C4-537E39F25668}" type="presParOf" srcId="{954432E0-80F9-4D60-9FEF-54295C41BEC7}" destId="{373490D3-DEC1-4A7F-A868-146555B127BE}" srcOrd="9" destOrd="0" presId="urn:microsoft.com/office/officeart/2008/layout/VerticalCurvedList"/>
    <dgm:cxn modelId="{DAF6838F-42D0-4FF6-AA5C-43EDAF267331}" type="presParOf" srcId="{954432E0-80F9-4D60-9FEF-54295C41BEC7}" destId="{C33B4BE8-6D65-4AB6-A425-4C56A2136049}" srcOrd="10" destOrd="0" presId="urn:microsoft.com/office/officeart/2008/layout/VerticalCurvedList"/>
    <dgm:cxn modelId="{0D931253-9383-4476-A3DF-40123DBA8EC0}" type="presParOf" srcId="{C33B4BE8-6D65-4AB6-A425-4C56A2136049}" destId="{B1AA3BA7-998A-4AD3-8238-1869913410E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E795A-62D3-4D62-AA35-137B9BAAC31B}" type="doc">
      <dgm:prSet loTypeId="urn:microsoft.com/office/officeart/2005/8/layout/cycle4" loCatId="cycle" qsTypeId="urn:microsoft.com/office/officeart/2005/8/quickstyle/simple1" qsCatId="simple" csTypeId="urn:microsoft.com/office/officeart/2005/8/colors/accent2_3" csCatId="accent2" phldr="1"/>
      <dgm:spPr/>
    </dgm:pt>
    <dgm:pt modelId="{218FFB4D-168B-49DF-B233-8E2AD4F21824}">
      <dgm:prSet phldrT="[Teksti]" custT="1"/>
      <dgm:spPr>
        <a:solidFill>
          <a:schemeClr val="accent6">
            <a:lumMod val="75000"/>
          </a:schemeClr>
        </a:solidFill>
      </dgm:spPr>
      <dgm:t>
        <a:bodyPr/>
        <a:lstStyle/>
        <a:p>
          <a:r>
            <a:rPr lang="fi-FI" sz="2800"/>
            <a:t>Talvi</a:t>
          </a:r>
        </a:p>
      </dgm:t>
    </dgm:pt>
    <dgm:pt modelId="{B6D3DEC6-1C82-4B1E-A1FF-2DFAC5E6A792}" type="parTrans" cxnId="{FA937857-115E-44E5-981E-52354D87A77F}">
      <dgm:prSet/>
      <dgm:spPr/>
      <dgm:t>
        <a:bodyPr/>
        <a:lstStyle/>
        <a:p>
          <a:endParaRPr lang="fi-FI" sz="1800"/>
        </a:p>
      </dgm:t>
    </dgm:pt>
    <dgm:pt modelId="{7AB491F6-F747-47B4-8D60-A81864ACDEA7}" type="sibTrans" cxnId="{FA937857-115E-44E5-981E-52354D87A77F}">
      <dgm:prSet/>
      <dgm:spPr/>
      <dgm:t>
        <a:bodyPr/>
        <a:lstStyle/>
        <a:p>
          <a:endParaRPr lang="fi-FI" sz="1800"/>
        </a:p>
      </dgm:t>
    </dgm:pt>
    <dgm:pt modelId="{24702805-E6F7-44E9-B807-5A04A1669ED9}">
      <dgm:prSet phldrT="[Teksti]" custT="1"/>
      <dgm:spPr>
        <a:solidFill>
          <a:srgbClr val="92D050"/>
        </a:solidFill>
      </dgm:spPr>
      <dgm:t>
        <a:bodyPr/>
        <a:lstStyle/>
        <a:p>
          <a:r>
            <a:rPr lang="fi-FI" sz="2800"/>
            <a:t>Kevät</a:t>
          </a:r>
        </a:p>
      </dgm:t>
    </dgm:pt>
    <dgm:pt modelId="{C8D94431-B0F6-4A6B-B7EB-6F5F96BA0412}" type="parTrans" cxnId="{2927AD0F-6B84-4555-8BBF-17BDA3706774}">
      <dgm:prSet/>
      <dgm:spPr/>
      <dgm:t>
        <a:bodyPr/>
        <a:lstStyle/>
        <a:p>
          <a:endParaRPr lang="fi-FI" sz="3600"/>
        </a:p>
      </dgm:t>
    </dgm:pt>
    <dgm:pt modelId="{EA19DE51-8785-4403-979D-284B3DF88E59}" type="sibTrans" cxnId="{2927AD0F-6B84-4555-8BBF-17BDA3706774}">
      <dgm:prSet/>
      <dgm:spPr/>
      <dgm:t>
        <a:bodyPr/>
        <a:lstStyle/>
        <a:p>
          <a:endParaRPr lang="fi-FI" sz="3600"/>
        </a:p>
      </dgm:t>
    </dgm:pt>
    <dgm:pt modelId="{4DFFF2B0-F718-4382-9C14-5840F3FA5AA1}">
      <dgm:prSet phldrT="[Teksti]" custT="1"/>
      <dgm:spPr>
        <a:solidFill>
          <a:srgbClr val="00B050"/>
        </a:solidFill>
      </dgm:spPr>
      <dgm:t>
        <a:bodyPr/>
        <a:lstStyle/>
        <a:p>
          <a:r>
            <a:rPr lang="fi-FI" sz="2800"/>
            <a:t>Kesä</a:t>
          </a:r>
        </a:p>
      </dgm:t>
    </dgm:pt>
    <dgm:pt modelId="{C0F6BC9D-CD68-40DC-AAB9-00B4F90A5FA7}" type="parTrans" cxnId="{66441036-22B6-4916-A1D6-93C6A0DD7087}">
      <dgm:prSet/>
      <dgm:spPr/>
      <dgm:t>
        <a:bodyPr/>
        <a:lstStyle/>
        <a:p>
          <a:endParaRPr lang="fi-FI" sz="3600"/>
        </a:p>
      </dgm:t>
    </dgm:pt>
    <dgm:pt modelId="{98EE69FC-B7FD-4DD3-BCB8-1E0F5018587F}" type="sibTrans" cxnId="{66441036-22B6-4916-A1D6-93C6A0DD7087}">
      <dgm:prSet/>
      <dgm:spPr/>
      <dgm:t>
        <a:bodyPr/>
        <a:lstStyle/>
        <a:p>
          <a:endParaRPr lang="fi-FI" sz="3600"/>
        </a:p>
      </dgm:t>
    </dgm:pt>
    <dgm:pt modelId="{BB939534-FD58-4591-BB64-7BADF0FE1C98}">
      <dgm:prSet phldrT="[Teksti]" custT="1"/>
      <dgm:spPr>
        <a:solidFill>
          <a:srgbClr val="FFC000"/>
        </a:solidFill>
      </dgm:spPr>
      <dgm:t>
        <a:bodyPr/>
        <a:lstStyle/>
        <a:p>
          <a:r>
            <a:rPr lang="fi-FI" sz="2800"/>
            <a:t>Syksy</a:t>
          </a:r>
        </a:p>
      </dgm:t>
    </dgm:pt>
    <dgm:pt modelId="{DCECFD54-D9E0-449B-8042-7D5FC0D4013E}" type="parTrans" cxnId="{92E61264-AD2A-493E-8A2D-E15866D44FE0}">
      <dgm:prSet/>
      <dgm:spPr/>
      <dgm:t>
        <a:bodyPr/>
        <a:lstStyle/>
        <a:p>
          <a:endParaRPr lang="fi-FI" sz="3600"/>
        </a:p>
      </dgm:t>
    </dgm:pt>
    <dgm:pt modelId="{AD9F04E5-86C3-4425-81EB-A47846669E04}" type="sibTrans" cxnId="{92E61264-AD2A-493E-8A2D-E15866D44FE0}">
      <dgm:prSet/>
      <dgm:spPr/>
      <dgm:t>
        <a:bodyPr/>
        <a:lstStyle/>
        <a:p>
          <a:endParaRPr lang="fi-FI" sz="3600"/>
        </a:p>
      </dgm:t>
    </dgm:pt>
    <dgm:pt modelId="{D796FB1A-6169-425A-BDD5-784F9B8709E3}" type="pres">
      <dgm:prSet presAssocID="{BACE795A-62D3-4D62-AA35-137B9BAAC31B}" presName="cycleMatrixDiagram" presStyleCnt="0">
        <dgm:presLayoutVars>
          <dgm:chMax val="1"/>
          <dgm:dir/>
          <dgm:animLvl val="lvl"/>
          <dgm:resizeHandles val="exact"/>
        </dgm:presLayoutVars>
      </dgm:prSet>
      <dgm:spPr/>
    </dgm:pt>
    <dgm:pt modelId="{9F839BC7-A854-4A4E-934C-EA7B92D4A766}" type="pres">
      <dgm:prSet presAssocID="{BACE795A-62D3-4D62-AA35-137B9BAAC31B}" presName="children" presStyleCnt="0"/>
      <dgm:spPr/>
    </dgm:pt>
    <dgm:pt modelId="{42276005-8EA5-484A-8B12-AEDAD866FFAB}" type="pres">
      <dgm:prSet presAssocID="{BACE795A-62D3-4D62-AA35-137B9BAAC31B}" presName="childPlaceholder" presStyleCnt="0"/>
      <dgm:spPr/>
    </dgm:pt>
    <dgm:pt modelId="{75F0AAC1-79D9-4B5D-876C-4DC11C0A8325}" type="pres">
      <dgm:prSet presAssocID="{BACE795A-62D3-4D62-AA35-137B9BAAC31B}" presName="circle" presStyleCnt="0"/>
      <dgm:spPr/>
    </dgm:pt>
    <dgm:pt modelId="{01083003-2AF7-436B-AF80-AB2D4B369A5C}" type="pres">
      <dgm:prSet presAssocID="{BACE795A-62D3-4D62-AA35-137B9BAAC31B}" presName="quadrant1" presStyleLbl="node1" presStyleIdx="0" presStyleCnt="4">
        <dgm:presLayoutVars>
          <dgm:chMax val="1"/>
          <dgm:bulletEnabled val="1"/>
        </dgm:presLayoutVars>
      </dgm:prSet>
      <dgm:spPr/>
    </dgm:pt>
    <dgm:pt modelId="{1F38B9CB-6B50-4380-9FFD-C42BE1C111FE}" type="pres">
      <dgm:prSet presAssocID="{BACE795A-62D3-4D62-AA35-137B9BAAC31B}" presName="quadrant2" presStyleLbl="node1" presStyleIdx="1" presStyleCnt="4">
        <dgm:presLayoutVars>
          <dgm:chMax val="1"/>
          <dgm:bulletEnabled val="1"/>
        </dgm:presLayoutVars>
      </dgm:prSet>
      <dgm:spPr/>
    </dgm:pt>
    <dgm:pt modelId="{CCBC4FD5-C28E-4BAB-A96A-5020533C0C52}" type="pres">
      <dgm:prSet presAssocID="{BACE795A-62D3-4D62-AA35-137B9BAAC31B}" presName="quadrant3" presStyleLbl="node1" presStyleIdx="2" presStyleCnt="4">
        <dgm:presLayoutVars>
          <dgm:chMax val="1"/>
          <dgm:bulletEnabled val="1"/>
        </dgm:presLayoutVars>
      </dgm:prSet>
      <dgm:spPr/>
    </dgm:pt>
    <dgm:pt modelId="{3B689CA7-BF86-4FC8-8B92-DE52F5DD5C5A}" type="pres">
      <dgm:prSet presAssocID="{BACE795A-62D3-4D62-AA35-137B9BAAC31B}" presName="quadrant4" presStyleLbl="node1" presStyleIdx="3" presStyleCnt="4">
        <dgm:presLayoutVars>
          <dgm:chMax val="1"/>
          <dgm:bulletEnabled val="1"/>
        </dgm:presLayoutVars>
      </dgm:prSet>
      <dgm:spPr/>
    </dgm:pt>
    <dgm:pt modelId="{2F3E664D-BC04-4ADC-8093-5BBC8068A3C4}" type="pres">
      <dgm:prSet presAssocID="{BACE795A-62D3-4D62-AA35-137B9BAAC31B}" presName="quadrantPlaceholder" presStyleCnt="0"/>
      <dgm:spPr/>
    </dgm:pt>
    <dgm:pt modelId="{9C93CAC0-FCE7-418A-AD97-FA277129D361}" type="pres">
      <dgm:prSet presAssocID="{BACE795A-62D3-4D62-AA35-137B9BAAC31B}" presName="center1" presStyleLbl="fgShp" presStyleIdx="0" presStyleCnt="2"/>
      <dgm:spPr/>
    </dgm:pt>
    <dgm:pt modelId="{1D9A90E0-9359-4D5D-A1E0-9DFEA820CCA8}" type="pres">
      <dgm:prSet presAssocID="{BACE795A-62D3-4D62-AA35-137B9BAAC31B}" presName="center2" presStyleLbl="fgShp" presStyleIdx="1" presStyleCnt="2"/>
      <dgm:spPr/>
    </dgm:pt>
  </dgm:ptLst>
  <dgm:cxnLst>
    <dgm:cxn modelId="{9802E60C-9342-4C09-AC6F-8661EA0C0958}" type="presOf" srcId="{4DFFF2B0-F718-4382-9C14-5840F3FA5AA1}" destId="{CCBC4FD5-C28E-4BAB-A96A-5020533C0C52}" srcOrd="0" destOrd="0" presId="urn:microsoft.com/office/officeart/2005/8/layout/cycle4"/>
    <dgm:cxn modelId="{2927AD0F-6B84-4555-8BBF-17BDA3706774}" srcId="{BACE795A-62D3-4D62-AA35-137B9BAAC31B}" destId="{24702805-E6F7-44E9-B807-5A04A1669ED9}" srcOrd="1" destOrd="0" parTransId="{C8D94431-B0F6-4A6B-B7EB-6F5F96BA0412}" sibTransId="{EA19DE51-8785-4403-979D-284B3DF88E59}"/>
    <dgm:cxn modelId="{66441036-22B6-4916-A1D6-93C6A0DD7087}" srcId="{BACE795A-62D3-4D62-AA35-137B9BAAC31B}" destId="{4DFFF2B0-F718-4382-9C14-5840F3FA5AA1}" srcOrd="2" destOrd="0" parTransId="{C0F6BC9D-CD68-40DC-AAB9-00B4F90A5FA7}" sibTransId="{98EE69FC-B7FD-4DD3-BCB8-1E0F5018587F}"/>
    <dgm:cxn modelId="{92E61264-AD2A-493E-8A2D-E15866D44FE0}" srcId="{BACE795A-62D3-4D62-AA35-137B9BAAC31B}" destId="{BB939534-FD58-4591-BB64-7BADF0FE1C98}" srcOrd="3" destOrd="0" parTransId="{DCECFD54-D9E0-449B-8042-7D5FC0D4013E}" sibTransId="{AD9F04E5-86C3-4425-81EB-A47846669E04}"/>
    <dgm:cxn modelId="{DB4DD568-D5CD-48BA-A4F1-DAAD45200F7B}" type="presOf" srcId="{BACE795A-62D3-4D62-AA35-137B9BAAC31B}" destId="{D796FB1A-6169-425A-BDD5-784F9B8709E3}" srcOrd="0" destOrd="0" presId="urn:microsoft.com/office/officeart/2005/8/layout/cycle4"/>
    <dgm:cxn modelId="{23174C51-2A61-45E1-A076-F16E20ECBA41}" type="presOf" srcId="{24702805-E6F7-44E9-B807-5A04A1669ED9}" destId="{1F38B9CB-6B50-4380-9FFD-C42BE1C111FE}" srcOrd="0" destOrd="0" presId="urn:microsoft.com/office/officeart/2005/8/layout/cycle4"/>
    <dgm:cxn modelId="{FA937857-115E-44E5-981E-52354D87A77F}" srcId="{BACE795A-62D3-4D62-AA35-137B9BAAC31B}" destId="{218FFB4D-168B-49DF-B233-8E2AD4F21824}" srcOrd="0" destOrd="0" parTransId="{B6D3DEC6-1C82-4B1E-A1FF-2DFAC5E6A792}" sibTransId="{7AB491F6-F747-47B4-8D60-A81864ACDEA7}"/>
    <dgm:cxn modelId="{04335EE2-C4B0-4FC4-ABC8-3D0830DB304D}" type="presOf" srcId="{218FFB4D-168B-49DF-B233-8E2AD4F21824}" destId="{01083003-2AF7-436B-AF80-AB2D4B369A5C}" srcOrd="0" destOrd="0" presId="urn:microsoft.com/office/officeart/2005/8/layout/cycle4"/>
    <dgm:cxn modelId="{1BBFF3F2-A67D-4546-9C2F-8401FFFDEAB3}" type="presOf" srcId="{BB939534-FD58-4591-BB64-7BADF0FE1C98}" destId="{3B689CA7-BF86-4FC8-8B92-DE52F5DD5C5A}" srcOrd="0" destOrd="0" presId="urn:microsoft.com/office/officeart/2005/8/layout/cycle4"/>
    <dgm:cxn modelId="{3507FD66-48F6-488D-B3A4-D7BEAC7D8D9F}" type="presParOf" srcId="{D796FB1A-6169-425A-BDD5-784F9B8709E3}" destId="{9F839BC7-A854-4A4E-934C-EA7B92D4A766}" srcOrd="0" destOrd="0" presId="urn:microsoft.com/office/officeart/2005/8/layout/cycle4"/>
    <dgm:cxn modelId="{39217995-364B-4540-93B6-C2BE5EDD843A}" type="presParOf" srcId="{9F839BC7-A854-4A4E-934C-EA7B92D4A766}" destId="{42276005-8EA5-484A-8B12-AEDAD866FFAB}" srcOrd="0" destOrd="0" presId="urn:microsoft.com/office/officeart/2005/8/layout/cycle4"/>
    <dgm:cxn modelId="{CBCBBC87-3DDF-46CC-A38A-E485B5CFEFF9}" type="presParOf" srcId="{D796FB1A-6169-425A-BDD5-784F9B8709E3}" destId="{75F0AAC1-79D9-4B5D-876C-4DC11C0A8325}" srcOrd="1" destOrd="0" presId="urn:microsoft.com/office/officeart/2005/8/layout/cycle4"/>
    <dgm:cxn modelId="{4B647CDF-091F-4DB2-AEB6-ECBB6AB35621}" type="presParOf" srcId="{75F0AAC1-79D9-4B5D-876C-4DC11C0A8325}" destId="{01083003-2AF7-436B-AF80-AB2D4B369A5C}" srcOrd="0" destOrd="0" presId="urn:microsoft.com/office/officeart/2005/8/layout/cycle4"/>
    <dgm:cxn modelId="{1B0EBBFE-A3A2-4BA3-968E-7E0DEA87401D}" type="presParOf" srcId="{75F0AAC1-79D9-4B5D-876C-4DC11C0A8325}" destId="{1F38B9CB-6B50-4380-9FFD-C42BE1C111FE}" srcOrd="1" destOrd="0" presId="urn:microsoft.com/office/officeart/2005/8/layout/cycle4"/>
    <dgm:cxn modelId="{E5A0BDB2-54C2-4AD6-99D4-22AC9972F8F2}" type="presParOf" srcId="{75F0AAC1-79D9-4B5D-876C-4DC11C0A8325}" destId="{CCBC4FD5-C28E-4BAB-A96A-5020533C0C52}" srcOrd="2" destOrd="0" presId="urn:microsoft.com/office/officeart/2005/8/layout/cycle4"/>
    <dgm:cxn modelId="{779829C5-02AB-472A-A628-6680FE29C8FC}" type="presParOf" srcId="{75F0AAC1-79D9-4B5D-876C-4DC11C0A8325}" destId="{3B689CA7-BF86-4FC8-8B92-DE52F5DD5C5A}" srcOrd="3" destOrd="0" presId="urn:microsoft.com/office/officeart/2005/8/layout/cycle4"/>
    <dgm:cxn modelId="{07AAF1C4-0C84-44F0-B323-4F11FF56EFCC}" type="presParOf" srcId="{75F0AAC1-79D9-4B5D-876C-4DC11C0A8325}" destId="{2F3E664D-BC04-4ADC-8093-5BBC8068A3C4}" srcOrd="4" destOrd="0" presId="urn:microsoft.com/office/officeart/2005/8/layout/cycle4"/>
    <dgm:cxn modelId="{1390702C-EEB3-4EF8-A16C-9B1785CF7E3A}" type="presParOf" srcId="{D796FB1A-6169-425A-BDD5-784F9B8709E3}" destId="{9C93CAC0-FCE7-418A-AD97-FA277129D361}" srcOrd="2" destOrd="0" presId="urn:microsoft.com/office/officeart/2005/8/layout/cycle4"/>
    <dgm:cxn modelId="{4F1BA36A-6691-410F-8538-267DC924E532}" type="presParOf" srcId="{D796FB1A-6169-425A-BDD5-784F9B8709E3}" destId="{1D9A90E0-9359-4D5D-A1E0-9DFEA820CCA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81A42-1F71-4399-8C77-B5FC8634EBDD}">
      <dsp:nvSpPr>
        <dsp:cNvPr id="0" name=""/>
        <dsp:cNvSpPr/>
      </dsp:nvSpPr>
      <dsp:spPr>
        <a:xfrm>
          <a:off x="-4261911" y="-653870"/>
          <a:ext cx="5077920" cy="5077920"/>
        </a:xfrm>
        <a:prstGeom prst="blockArc">
          <a:avLst>
            <a:gd name="adj1" fmla="val 18900000"/>
            <a:gd name="adj2" fmla="val 2700000"/>
            <a:gd name="adj3" fmla="val 42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397B0E-2243-4522-B6A7-1E8A85B4B45E}">
      <dsp:nvSpPr>
        <dsp:cNvPr id="0" name=""/>
        <dsp:cNvSpPr/>
      </dsp:nvSpPr>
      <dsp:spPr>
        <a:xfrm>
          <a:off x="357387" y="235560"/>
          <a:ext cx="5083988" cy="471423"/>
        </a:xfrm>
        <a:prstGeom prst="rect">
          <a:avLst/>
        </a:prstGeom>
        <a:solidFill>
          <a:srgbClr val="C0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74192" tIns="58420" rIns="58420" bIns="58420" numCol="1" spcCol="1270" anchor="ctr" anchorCtr="0">
          <a:noAutofit/>
        </a:bodyPr>
        <a:lstStyle/>
        <a:p>
          <a:pPr marL="0" lvl="0" indent="0" algn="l" defTabSz="1022350">
            <a:lnSpc>
              <a:spcPct val="90000"/>
            </a:lnSpc>
            <a:spcBef>
              <a:spcPct val="0"/>
            </a:spcBef>
            <a:spcAft>
              <a:spcPct val="35000"/>
            </a:spcAft>
            <a:buNone/>
          </a:pPr>
          <a:r>
            <a:rPr lang="fi-FI" sz="2300" kern="1200"/>
            <a:t>Suunnittelu</a:t>
          </a:r>
        </a:p>
      </dsp:txBody>
      <dsp:txXfrm>
        <a:off x="357387" y="235560"/>
        <a:ext cx="5083988" cy="471423"/>
      </dsp:txXfrm>
    </dsp:sp>
    <dsp:sp modelId="{183A7B8D-15B8-45B5-B310-34162AEEAD42}">
      <dsp:nvSpPr>
        <dsp:cNvPr id="0" name=""/>
        <dsp:cNvSpPr/>
      </dsp:nvSpPr>
      <dsp:spPr>
        <a:xfrm>
          <a:off x="62747" y="176632"/>
          <a:ext cx="589278" cy="589278"/>
        </a:xfrm>
        <a:prstGeom prst="ellipse">
          <a:avLst/>
        </a:prstGeom>
        <a:blipFill rotWithShape="0">
          <a:blip xmlns:r="http://schemas.openxmlformats.org/officeDocument/2006/relationships" r:embed="rId1"/>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6018D9-936B-4871-8DA8-772F1314D17C}">
      <dsp:nvSpPr>
        <dsp:cNvPr id="0" name=""/>
        <dsp:cNvSpPr/>
      </dsp:nvSpPr>
      <dsp:spPr>
        <a:xfrm>
          <a:off x="695195" y="942469"/>
          <a:ext cx="4746180" cy="471423"/>
        </a:xfrm>
        <a:prstGeom prst="rect">
          <a:avLst/>
        </a:prstGeom>
        <a:solidFill>
          <a:srgbClr val="FF0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74192" tIns="58420" rIns="58420" bIns="58420" numCol="1" spcCol="1270" anchor="ctr" anchorCtr="0">
          <a:noAutofit/>
        </a:bodyPr>
        <a:lstStyle/>
        <a:p>
          <a:pPr marL="0" lvl="0" indent="0" algn="l" defTabSz="1022350">
            <a:lnSpc>
              <a:spcPct val="90000"/>
            </a:lnSpc>
            <a:spcBef>
              <a:spcPct val="0"/>
            </a:spcBef>
            <a:spcAft>
              <a:spcPct val="35000"/>
            </a:spcAft>
            <a:buNone/>
          </a:pPr>
          <a:r>
            <a:rPr lang="fi-FI" sz="2300" kern="1200"/>
            <a:t>Valmistelu</a:t>
          </a:r>
        </a:p>
      </dsp:txBody>
      <dsp:txXfrm>
        <a:off x="695195" y="942469"/>
        <a:ext cx="4746180" cy="471423"/>
      </dsp:txXfrm>
    </dsp:sp>
    <dsp:sp modelId="{BC8FB9F6-A96A-4238-AC9F-B8B6B64664D9}">
      <dsp:nvSpPr>
        <dsp:cNvPr id="0" name=""/>
        <dsp:cNvSpPr/>
      </dsp:nvSpPr>
      <dsp:spPr>
        <a:xfrm>
          <a:off x="400555" y="883541"/>
          <a:ext cx="589278" cy="589278"/>
        </a:xfrm>
        <a:prstGeom prst="ellipse">
          <a:avLst/>
        </a:prstGeom>
        <a:blipFill rotWithShape="0">
          <a:blip xmlns:r="http://schemas.openxmlformats.org/officeDocument/2006/relationships" r:embed="rId2"/>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CFB93C-9491-4142-B22B-470A14013943}">
      <dsp:nvSpPr>
        <dsp:cNvPr id="0" name=""/>
        <dsp:cNvSpPr/>
      </dsp:nvSpPr>
      <dsp:spPr>
        <a:xfrm>
          <a:off x="798875" y="1649377"/>
          <a:ext cx="4642500" cy="471423"/>
        </a:xfrm>
        <a:prstGeom prst="rect">
          <a:avLst/>
        </a:prstGeom>
        <a:solidFill>
          <a:srgbClr val="FFC00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74192" tIns="58420" rIns="58420" bIns="58420" numCol="1" spcCol="1270" anchor="ctr" anchorCtr="0">
          <a:noAutofit/>
        </a:bodyPr>
        <a:lstStyle/>
        <a:p>
          <a:pPr marL="0" lvl="0" indent="0" algn="l" defTabSz="1022350">
            <a:lnSpc>
              <a:spcPct val="90000"/>
            </a:lnSpc>
            <a:spcBef>
              <a:spcPct val="0"/>
            </a:spcBef>
            <a:spcAft>
              <a:spcPct val="35000"/>
            </a:spcAft>
            <a:buNone/>
          </a:pPr>
          <a:r>
            <a:rPr lang="fi-FI" sz="2300" kern="1200"/>
            <a:t>Johtaminen</a:t>
          </a:r>
        </a:p>
      </dsp:txBody>
      <dsp:txXfrm>
        <a:off x="798875" y="1649377"/>
        <a:ext cx="4642500" cy="471423"/>
      </dsp:txXfrm>
    </dsp:sp>
    <dsp:sp modelId="{66D1651A-D8A8-407D-9DCF-F8B496C4E342}">
      <dsp:nvSpPr>
        <dsp:cNvPr id="0" name=""/>
        <dsp:cNvSpPr/>
      </dsp:nvSpPr>
      <dsp:spPr>
        <a:xfrm>
          <a:off x="504235" y="1590450"/>
          <a:ext cx="589278" cy="589278"/>
        </a:xfrm>
        <a:prstGeom prst="ellipse">
          <a:avLst/>
        </a:prstGeom>
        <a:blipFill rotWithShape="0">
          <a:blip xmlns:r="http://schemas.openxmlformats.org/officeDocument/2006/relationships" r:embed="rId3"/>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7E3099-AD6B-411C-8187-B60C32DF5805}">
      <dsp:nvSpPr>
        <dsp:cNvPr id="0" name=""/>
        <dsp:cNvSpPr/>
      </dsp:nvSpPr>
      <dsp:spPr>
        <a:xfrm>
          <a:off x="695195" y="2356286"/>
          <a:ext cx="4746180" cy="471423"/>
        </a:xfrm>
        <a:prstGeom prst="rect">
          <a:avLst/>
        </a:prstGeom>
        <a:solidFill>
          <a:srgbClr val="00B05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74192" tIns="58420" rIns="58420" bIns="58420" numCol="1" spcCol="1270" anchor="ctr" anchorCtr="0">
          <a:noAutofit/>
        </a:bodyPr>
        <a:lstStyle/>
        <a:p>
          <a:pPr marL="0" lvl="0" indent="0" algn="l" defTabSz="1022350">
            <a:lnSpc>
              <a:spcPct val="90000"/>
            </a:lnSpc>
            <a:spcBef>
              <a:spcPct val="0"/>
            </a:spcBef>
            <a:spcAft>
              <a:spcPct val="35000"/>
            </a:spcAft>
            <a:buNone/>
          </a:pPr>
          <a:r>
            <a:rPr lang="fi-FI" sz="2300" kern="1200"/>
            <a:t>Tekemisen jalkautus</a:t>
          </a:r>
        </a:p>
      </dsp:txBody>
      <dsp:txXfrm>
        <a:off x="695195" y="2356286"/>
        <a:ext cx="4746180" cy="471423"/>
      </dsp:txXfrm>
    </dsp:sp>
    <dsp:sp modelId="{4F6DA4EA-AD11-40C1-8E70-BF0C4B84B905}">
      <dsp:nvSpPr>
        <dsp:cNvPr id="0" name=""/>
        <dsp:cNvSpPr/>
      </dsp:nvSpPr>
      <dsp:spPr>
        <a:xfrm>
          <a:off x="400555" y="2297358"/>
          <a:ext cx="589278" cy="589278"/>
        </a:xfrm>
        <a:prstGeom prst="ellipse">
          <a:avLst/>
        </a:prstGeom>
        <a:blipFill rotWithShape="0">
          <a:blip xmlns:r="http://schemas.openxmlformats.org/officeDocument/2006/relationships" r:embed="rId4"/>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3490D3-DEC1-4A7F-A868-146555B127BE}">
      <dsp:nvSpPr>
        <dsp:cNvPr id="0" name=""/>
        <dsp:cNvSpPr/>
      </dsp:nvSpPr>
      <dsp:spPr>
        <a:xfrm>
          <a:off x="357387" y="3063195"/>
          <a:ext cx="5083988" cy="471423"/>
        </a:xfrm>
        <a:prstGeom prst="rect">
          <a:avLst/>
        </a:prstGeom>
        <a:solidFill>
          <a:srgbClr val="00B0F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74192" tIns="58420" rIns="58420" bIns="58420" numCol="1" spcCol="1270" anchor="ctr" anchorCtr="0">
          <a:noAutofit/>
        </a:bodyPr>
        <a:lstStyle/>
        <a:p>
          <a:pPr marL="0" lvl="0" indent="0" algn="l" defTabSz="1022350">
            <a:lnSpc>
              <a:spcPct val="90000"/>
            </a:lnSpc>
            <a:spcBef>
              <a:spcPct val="0"/>
            </a:spcBef>
            <a:spcAft>
              <a:spcPct val="35000"/>
            </a:spcAft>
            <a:buNone/>
          </a:pPr>
          <a:r>
            <a:rPr lang="fi-FI" sz="2300" kern="1200"/>
            <a:t>Seuranta</a:t>
          </a:r>
        </a:p>
      </dsp:txBody>
      <dsp:txXfrm>
        <a:off x="357387" y="3063195"/>
        <a:ext cx="5083988" cy="471423"/>
      </dsp:txXfrm>
    </dsp:sp>
    <dsp:sp modelId="{B1AA3BA7-998A-4AD3-8238-1869913410EE}">
      <dsp:nvSpPr>
        <dsp:cNvPr id="0" name=""/>
        <dsp:cNvSpPr/>
      </dsp:nvSpPr>
      <dsp:spPr>
        <a:xfrm>
          <a:off x="62747" y="3004267"/>
          <a:ext cx="589278" cy="589278"/>
        </a:xfrm>
        <a:prstGeom prst="ellipse">
          <a:avLst/>
        </a:prstGeom>
        <a:blipFill rotWithShape="0">
          <a:blip xmlns:r="http://schemas.openxmlformats.org/officeDocument/2006/relationships" r:embed="rId5"/>
          <a:srcRect/>
          <a:stretch>
            <a:fillRect l="-19000" r="-19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83003-2AF7-436B-AF80-AB2D4B369A5C}">
      <dsp:nvSpPr>
        <dsp:cNvPr id="0" name=""/>
        <dsp:cNvSpPr/>
      </dsp:nvSpPr>
      <dsp:spPr>
        <a:xfrm>
          <a:off x="1093192" y="251521"/>
          <a:ext cx="1910681" cy="1910681"/>
        </a:xfrm>
        <a:prstGeom prst="pieWedg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i-FI" sz="2800" kern="1200"/>
            <a:t>Talvi</a:t>
          </a:r>
        </a:p>
      </dsp:txBody>
      <dsp:txXfrm>
        <a:off x="1652818" y="811147"/>
        <a:ext cx="1351055" cy="1351055"/>
      </dsp:txXfrm>
    </dsp:sp>
    <dsp:sp modelId="{1F38B9CB-6B50-4380-9FFD-C42BE1C111FE}">
      <dsp:nvSpPr>
        <dsp:cNvPr id="0" name=""/>
        <dsp:cNvSpPr/>
      </dsp:nvSpPr>
      <dsp:spPr>
        <a:xfrm rot="5400000">
          <a:off x="3092126" y="251521"/>
          <a:ext cx="1910681" cy="1910681"/>
        </a:xfrm>
        <a:prstGeom prst="pieWedg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i-FI" sz="2800" kern="1200"/>
            <a:t>Kevät</a:t>
          </a:r>
        </a:p>
      </dsp:txBody>
      <dsp:txXfrm rot="-5400000">
        <a:off x="3092126" y="811147"/>
        <a:ext cx="1351055" cy="1351055"/>
      </dsp:txXfrm>
    </dsp:sp>
    <dsp:sp modelId="{CCBC4FD5-C28E-4BAB-A96A-5020533C0C52}">
      <dsp:nvSpPr>
        <dsp:cNvPr id="0" name=""/>
        <dsp:cNvSpPr/>
      </dsp:nvSpPr>
      <dsp:spPr>
        <a:xfrm rot="10800000">
          <a:off x="3092126" y="2250456"/>
          <a:ext cx="1910681" cy="1910681"/>
        </a:xfrm>
        <a:prstGeom prst="pieWedg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i-FI" sz="2800" kern="1200"/>
            <a:t>Kesä</a:t>
          </a:r>
        </a:p>
      </dsp:txBody>
      <dsp:txXfrm rot="10800000">
        <a:off x="3092126" y="2250456"/>
        <a:ext cx="1351055" cy="1351055"/>
      </dsp:txXfrm>
    </dsp:sp>
    <dsp:sp modelId="{3B689CA7-BF86-4FC8-8B92-DE52F5DD5C5A}">
      <dsp:nvSpPr>
        <dsp:cNvPr id="0" name=""/>
        <dsp:cNvSpPr/>
      </dsp:nvSpPr>
      <dsp:spPr>
        <a:xfrm rot="16200000">
          <a:off x="1093192" y="2250456"/>
          <a:ext cx="1910681" cy="1910681"/>
        </a:xfrm>
        <a:prstGeom prst="pieWedg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i-FI" sz="2800" kern="1200"/>
            <a:t>Syksy</a:t>
          </a:r>
        </a:p>
      </dsp:txBody>
      <dsp:txXfrm rot="5400000">
        <a:off x="1652818" y="2250456"/>
        <a:ext cx="1351055" cy="1351055"/>
      </dsp:txXfrm>
    </dsp:sp>
    <dsp:sp modelId="{9C93CAC0-FCE7-418A-AD97-FA277129D361}">
      <dsp:nvSpPr>
        <dsp:cNvPr id="0" name=""/>
        <dsp:cNvSpPr/>
      </dsp:nvSpPr>
      <dsp:spPr>
        <a:xfrm>
          <a:off x="2718153" y="1809190"/>
          <a:ext cx="659692" cy="573645"/>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A90E0-9359-4D5D-A1E0-9DFEA820CCA8}">
      <dsp:nvSpPr>
        <dsp:cNvPr id="0" name=""/>
        <dsp:cNvSpPr/>
      </dsp:nvSpPr>
      <dsp:spPr>
        <a:xfrm rot="10800000">
          <a:off x="2718153" y="2029823"/>
          <a:ext cx="659692" cy="573645"/>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i-FI"/>
          </a:p>
        </p:txBody>
      </p:sp>
      <p:sp>
        <p:nvSpPr>
          <p:cNvPr id="3" name="Päivämäärän paikkamerkki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3151535-CA21-43B5-A262-D26E079E6DE4}" type="datetimeFigureOut">
              <a:rPr lang="fi-FI" smtClean="0"/>
              <a:t>14.4.2020</a:t>
            </a:fld>
            <a:endParaRPr lang="fi-FI"/>
          </a:p>
        </p:txBody>
      </p:sp>
      <p:sp>
        <p:nvSpPr>
          <p:cNvPr id="4" name="Dian kuvan paikkamerkki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i-FI"/>
          </a:p>
        </p:txBody>
      </p:sp>
      <p:sp>
        <p:nvSpPr>
          <p:cNvPr id="5" name="Huomautusten paikkamerkki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i-FI"/>
          </a:p>
        </p:txBody>
      </p:sp>
      <p:sp>
        <p:nvSpPr>
          <p:cNvPr id="7" name="Dian numeron paikkamerkki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EFFCAD8-0687-4C26-9251-41C674C737D0}" type="slidenum">
              <a:rPr lang="fi-FI" smtClean="0"/>
              <a:t>‹#›</a:t>
            </a:fld>
            <a:endParaRPr lang="fi-FI"/>
          </a:p>
        </p:txBody>
      </p:sp>
    </p:spTree>
    <p:extLst>
      <p:ext uri="{BB962C8B-B14F-4D97-AF65-F5344CB8AC3E}">
        <p14:creationId xmlns:p14="http://schemas.microsoft.com/office/powerpoint/2010/main" val="250369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jarjestotoiminta.kansio.fi/palvelutasokysel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kokoomuspuoti.fi/"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709930" y="4925407"/>
            <a:ext cx="6120748" cy="4029879"/>
          </a:xfrm>
        </p:spPr>
        <p:txBody>
          <a:bodyPr/>
          <a:lstStyle/>
          <a:p>
            <a:r>
              <a:rPr lang="fi-FI" dirty="0"/>
              <a:t>Tämä on Kansion tuottama kuntavaaliopas kokoomusyhdistyksille. Oppaan tarkoituksena on käydä läpi ne asiat, jotka jokaisessa kokoomusyhdistyksessä kannattaa kuntavaalien varalta käydä läpi. Se ei ole täydellinen suunnitelma, mutta antaa yhdistykselle paljon tukea kuntavaalivalmistautumiseen.</a:t>
            </a:r>
          </a:p>
          <a:p>
            <a:endParaRPr lang="fi-FI" dirty="0"/>
          </a:p>
          <a:p>
            <a:r>
              <a:rPr lang="fi-FI" dirty="0"/>
              <a:t>Kuntavaalit ovat valtakunnalliset vaalit, mutta ne voitetaan jokaisessa kunnassa erikseen. Siksi kokoomusyhdistysten rooli kuntavaalituloksen tekemisessä on poikkeuksellisen tärkeä. Jokaisessa kaupungissa ja kunnassa on oma tapansa tehdä vaaleja, mutta on myös asioita, joissa kannattaa hyödyntää parhaita käytäntöjä. Tämä opas on niiden levittämistä varten tehty.</a:t>
            </a:r>
          </a:p>
          <a:p>
            <a:endParaRPr lang="fi-FI" dirty="0"/>
          </a:p>
          <a:p>
            <a:r>
              <a:rPr lang="fi-FI" dirty="0"/>
              <a:t>Kuntavaalit ovat Suomen tärkeimmät vaalit. Niissä ratkaistaan se, kuinka eri puolilla Suomea arki sujuu. Hyvänä nyrkkisääntönä on se, että kaikki asiat, joita työ- tai koulumatkalla näkee, on kunnanvaltuuston päätöksentekoon kuuluvia asioita. Jos arki sujuu, elämä rullaa hyvin. Jos taas arjen asioissa on ongelmia, on siitä monelle ihmiselle päänvaivaa.</a:t>
            </a:r>
          </a:p>
          <a:p>
            <a:endParaRPr lang="fi-FI" dirty="0"/>
          </a:p>
          <a:p>
            <a:r>
              <a:rPr lang="fi-FI" dirty="0"/>
              <a:t>Kokoomus on kuntapuolue. Me olemme hyviä hoitamaan tavallisten ihmisten asioita fiksusti. Olemme hereillä, kun kunnassa tapahtuu, ja tuomme omia ideoitamme pöytään kuntien kehittämiseksi. Siellä, missä jotkut näkevät toivottomuutta, kokoomuslainen näkee mahdollisuuksia ja ratkaisun. Siksi meitä tarvitaan suomalaisissa kunnan- ja kaupunginvaltuustoissa. </a:t>
            </a:r>
          </a:p>
          <a:p>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1</a:t>
            </a:fld>
            <a:endParaRPr lang="fi-FI"/>
          </a:p>
        </p:txBody>
      </p:sp>
    </p:spTree>
    <p:extLst>
      <p:ext uri="{BB962C8B-B14F-4D97-AF65-F5344CB8AC3E}">
        <p14:creationId xmlns:p14="http://schemas.microsoft.com/office/powerpoint/2010/main" val="103978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Emme ole yksin liikkeellä. </a:t>
            </a:r>
          </a:p>
          <a:p>
            <a:endParaRPr lang="fi-FI" dirty="0"/>
          </a:p>
          <a:p>
            <a:r>
              <a:rPr lang="fi-FI" dirty="0"/>
              <a:t>Myös muissa puolueissa tiedetään etulyönnin merkitys.</a:t>
            </a:r>
          </a:p>
          <a:p>
            <a:r>
              <a:rPr lang="fi-FI" dirty="0"/>
              <a:t>Suurin osa ihmisistä, jotka eivät ole kuntavaaleissa ehdokkaana on sellaisia, joita kukaan ei koskaan ole pyytänytkään.</a:t>
            </a:r>
          </a:p>
          <a:p>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10</a:t>
            </a:fld>
            <a:endParaRPr lang="fi-FI"/>
          </a:p>
        </p:txBody>
      </p:sp>
    </p:spTree>
    <p:extLst>
      <p:ext uri="{BB962C8B-B14F-4D97-AF65-F5344CB8AC3E}">
        <p14:creationId xmlns:p14="http://schemas.microsoft.com/office/powerpoint/2010/main" val="192630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Onnistunut ehdokashankinta vaatii suunnitelmallisuutta ja selkeää työnjakoa. Suunnittelu kannattaa aloittaa hahmottelemalla, millainen olisi kuntasi paras mahdollinen ehdokaslista. Ehdokkaiden hankkimiseen kannattaa tehdä selkeä työnjako, jotta jokainen tietää ketä kysyä. Kun työnjako ja suunnitelmat ovat kunnossa, on aika tarttua toimeen.</a:t>
            </a:r>
          </a:p>
          <a:p>
            <a:endParaRPr lang="fi-FI" dirty="0"/>
          </a:p>
          <a:p>
            <a:r>
              <a:rPr lang="fi-FI" b="1" dirty="0"/>
              <a:t>HUOM! Kun paikallinen kokoomustoiminta on houkuttelevaa sekä vakuuttavaa, niin myös sitä kautta uudet ihmiset kiinnostuvat ehdokkuudesta. Järjestäkää kaikille avoimia tapahtumia ja tilaisuuksia. Päivittäkää netti- ja </a:t>
            </a:r>
            <a:r>
              <a:rPr lang="fi-FI" b="1" dirty="0" err="1"/>
              <a:t>facebook</a:t>
            </a:r>
            <a:r>
              <a:rPr lang="fi-FI" b="1" dirty="0"/>
              <a:t> -sivut kuntoon sekä kertokaa valtuustoryhmän linjauksista kirjoittamalla mielipidekirjoituksia ja jäsenkirjeitä.</a:t>
            </a:r>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11</a:t>
            </a:fld>
            <a:endParaRPr lang="fi-FI"/>
          </a:p>
        </p:txBody>
      </p:sp>
    </p:spTree>
    <p:extLst>
      <p:ext uri="{BB962C8B-B14F-4D97-AF65-F5344CB8AC3E}">
        <p14:creationId xmlns:p14="http://schemas.microsoft.com/office/powerpoint/2010/main" val="4103239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Kenelle ehdokkuutta kannattaa tarjota?</a:t>
            </a:r>
          </a:p>
          <a:p>
            <a:endParaRPr lang="fi-FI" b="1" dirty="0"/>
          </a:p>
          <a:p>
            <a:r>
              <a:rPr lang="fi-FI" dirty="0"/>
              <a:t>Kokoomuksen ehdokkaiksi kysyttävien joukko alkaa muodostumaan tarjoamalla ehdokkuutta puolueen jäsenille ja heidän ehdottamilleen ihmisille. Seuraava tarkastelusuunta ovat eduskuntavaaleissa kokoomuksen ehdokkaina olleiden tukijoukot ja heidän lähipiirinsä. </a:t>
            </a:r>
          </a:p>
          <a:p>
            <a:endParaRPr lang="fi-FI" dirty="0"/>
          </a:p>
          <a:p>
            <a:r>
              <a:rPr lang="fi-FI" dirty="0"/>
              <a:t>Aiemmin vaaleissa tavalla tai toisella mukana olleet ihmiset ovat todennäköisesti kiinnostuneita auttamaan jatkossakin, joko asettumalla itse ehdolle tai tulemalla mukaan vaalitoimintaan. </a:t>
            </a:r>
          </a:p>
          <a:p>
            <a:endParaRPr lang="fi-FI" dirty="0"/>
          </a:p>
          <a:p>
            <a:r>
              <a:rPr lang="fi-FI" dirty="0"/>
              <a:t>On tärkeää, että ehdokkaana on ihmisiä, joilla on näkemystä ja kokemusta juuri nyt esillä olevista kuntapolitiikan kysymyksistä.</a:t>
            </a:r>
          </a:p>
        </p:txBody>
      </p:sp>
      <p:sp>
        <p:nvSpPr>
          <p:cNvPr id="4" name="Dian numeron paikkamerkki 3"/>
          <p:cNvSpPr>
            <a:spLocks noGrp="1"/>
          </p:cNvSpPr>
          <p:nvPr>
            <p:ph type="sldNum" sz="quarter" idx="5"/>
          </p:nvPr>
        </p:nvSpPr>
        <p:spPr/>
        <p:txBody>
          <a:bodyPr/>
          <a:lstStyle/>
          <a:p>
            <a:fld id="{7EFFCAD8-0687-4C26-9251-41C674C737D0}" type="slidenum">
              <a:rPr lang="fi-FI" smtClean="0"/>
              <a:t>12</a:t>
            </a:fld>
            <a:endParaRPr lang="fi-FI"/>
          </a:p>
        </p:txBody>
      </p:sp>
    </p:spTree>
    <p:extLst>
      <p:ext uri="{BB962C8B-B14F-4D97-AF65-F5344CB8AC3E}">
        <p14:creationId xmlns:p14="http://schemas.microsoft.com/office/powerpoint/2010/main" val="50266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Ehdokasharava – oiva keino kartoittaa ehdokkaita</a:t>
            </a:r>
          </a:p>
          <a:p>
            <a:r>
              <a:rPr lang="fi-FI" dirty="0"/>
              <a:t> </a:t>
            </a:r>
          </a:p>
          <a:p>
            <a:r>
              <a:rPr lang="fi-FI" dirty="0"/>
              <a:t>Ehdokaslista tulee saada alueellisesti, ammatillisesti ja ikärakenteeltaan sellaiseksi, että jokaisella äänestäjällä on mahdollisuus löytää sieltä juuri itselle sopiva ehdokas. Tähän tavoitteeseen pääsemiseksi kuntaa ja sen asukkaita kannattaa tarkastella pienempinä kokonaisuuksina. </a:t>
            </a:r>
          </a:p>
          <a:p>
            <a:endParaRPr lang="fi-FI" dirty="0"/>
          </a:p>
          <a:p>
            <a:r>
              <a:rPr lang="fi-FI" dirty="0"/>
              <a:t>Missä ihmiset kokoontuvat harrastamaan – onko siellä potentiaalisia ehdokkaita? Missä ihmiset käyvät töissä, missä senioriväki tapaa toisiaan, entä nuoremmat polvet? Tätä tarkastelutapaa kutsutaan ehdokasharavaksi.</a:t>
            </a:r>
          </a:p>
        </p:txBody>
      </p:sp>
      <p:sp>
        <p:nvSpPr>
          <p:cNvPr id="4" name="Dian numeron paikkamerkki 3"/>
          <p:cNvSpPr>
            <a:spLocks noGrp="1"/>
          </p:cNvSpPr>
          <p:nvPr>
            <p:ph type="sldNum" sz="quarter" idx="5"/>
          </p:nvPr>
        </p:nvSpPr>
        <p:spPr/>
        <p:txBody>
          <a:bodyPr/>
          <a:lstStyle/>
          <a:p>
            <a:fld id="{7EFFCAD8-0687-4C26-9251-41C674C737D0}" type="slidenum">
              <a:rPr lang="fi-FI" smtClean="0"/>
              <a:t>13</a:t>
            </a:fld>
            <a:endParaRPr lang="fi-FI"/>
          </a:p>
        </p:txBody>
      </p:sp>
    </p:spTree>
    <p:extLst>
      <p:ext uri="{BB962C8B-B14F-4D97-AF65-F5344CB8AC3E}">
        <p14:creationId xmlns:p14="http://schemas.microsoft.com/office/powerpoint/2010/main" val="387680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Ehdokassopimus ja tehtävään sitoutuminen</a:t>
            </a:r>
          </a:p>
          <a:p>
            <a:r>
              <a:rPr lang="fi-FI" dirty="0"/>
              <a:t> </a:t>
            </a:r>
          </a:p>
          <a:p>
            <a:r>
              <a:rPr lang="fi-FI" dirty="0"/>
              <a:t>Jokaisen ehdokkaaksi nimettävän kanssa tehdään ehdokassopimus. Sopimuksessa ehdokas antaa suostumuksensa ehdokkaaksi kuntavaaleissa ja kunnallisten luottamustoimien vastaanottamiseen. Hän sitoutuu perehtymään puolueen voimassa oleviin ohjelmiin ja keskeisiin päätöksiin sekä noudattamaan niitä. Ehdokassitoumuksessa on kääntöpuolella (ehdokkaalle annettavassa punaisessa osassa) kuntavaalien vaalilupaus, johon ehdokas sitoutuu.</a:t>
            </a:r>
          </a:p>
          <a:p>
            <a:endParaRPr lang="fi-FI" dirty="0"/>
          </a:p>
          <a:p>
            <a:r>
              <a:rPr lang="fi-FI" dirty="0"/>
              <a:t>Ehdokas sitoutuu noudattamaan vaalityössään ja kunnallispolitiikassa hyviä tapoja ja välttämään puoluetta tai sen luottamushenkilöitä vahingoittavaa toimintaa. Ehdokas sitoutuu toimimaan yhteisten periaatteiden toteuttamiseksi yhteistyössä puolueyhteisön ja valtuustoryhmän kanssa sekä kuulumaan valtuutettuna kokoomuksen valtuustoryhmään. Näin siis myös niiden ehdokkaiden osalta, jotka eivät ole kokoomuksen jäseniä.</a:t>
            </a:r>
          </a:p>
        </p:txBody>
      </p:sp>
      <p:sp>
        <p:nvSpPr>
          <p:cNvPr id="4" name="Dian numeron paikkamerkki 3"/>
          <p:cNvSpPr>
            <a:spLocks noGrp="1"/>
          </p:cNvSpPr>
          <p:nvPr>
            <p:ph type="sldNum" sz="quarter" idx="5"/>
          </p:nvPr>
        </p:nvSpPr>
        <p:spPr/>
        <p:txBody>
          <a:bodyPr/>
          <a:lstStyle/>
          <a:p>
            <a:fld id="{7EFFCAD8-0687-4C26-9251-41C674C737D0}" type="slidenum">
              <a:rPr lang="fi-FI" smtClean="0"/>
              <a:t>14</a:t>
            </a:fld>
            <a:endParaRPr lang="fi-FI"/>
          </a:p>
        </p:txBody>
      </p:sp>
    </p:spTree>
    <p:extLst>
      <p:ext uri="{BB962C8B-B14F-4D97-AF65-F5344CB8AC3E}">
        <p14:creationId xmlns:p14="http://schemas.microsoft.com/office/powerpoint/2010/main" val="2646634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306997" y="4925407"/>
            <a:ext cx="6651597" cy="4029879"/>
          </a:xfrm>
        </p:spPr>
        <p:txBody>
          <a:bodyPr/>
          <a:lstStyle/>
          <a:p>
            <a:r>
              <a:rPr lang="fi-FI" b="1" dirty="0"/>
              <a:t>Vaaliohjelma: toimivia kokoomuslaisia ratkaisuja ihmisen arkipäivän ongelmiin.</a:t>
            </a:r>
            <a:br>
              <a:rPr lang="fi-FI" b="1" dirty="0"/>
            </a:br>
            <a:endParaRPr lang="fi-FI" b="1" dirty="0"/>
          </a:p>
          <a:p>
            <a:r>
              <a:rPr lang="fi-FI" dirty="0"/>
              <a:t>Kokoomuksen paikalliset kuntavaalitavoitteet ovat muutaman rivin mittainen kirjaus tai se voi olla laajempi asiakirja. Nimeltään se voi olla vaaliohjelma, kuntaohjelma, kunnan kehittämisohjelma tai vaikkapa Toivoteesit. Muodoltaan se voi olla myös video, sarjakuva tai esimerkiksi kuvakollaasi. Vain mielikuvitus on rajana. Kyseessä on joka tapauksessa kokoomuksen ehdokaslistan tuoteseloste, johon tutustumalla äänestäjä saa tietää, mitä hän äänellään saa. </a:t>
            </a:r>
          </a:p>
          <a:p>
            <a:endParaRPr lang="fi-FI" dirty="0"/>
          </a:p>
          <a:p>
            <a:r>
              <a:rPr lang="fi-FI" b="1" dirty="0"/>
              <a:t>Miten vaaliohjelmaa voisi valmistella? Tässä muutamia esimerkkejä:</a:t>
            </a:r>
            <a:endParaRPr lang="fi-FI" dirty="0"/>
          </a:p>
          <a:p>
            <a:pPr marL="185715" indent="-185715">
              <a:buFont typeface="Arial" panose="020B0604020202020204" pitchFamily="34" charset="0"/>
              <a:buChar char="•"/>
            </a:pPr>
            <a:r>
              <a:rPr lang="fi-FI" sz="1100" dirty="0"/>
              <a:t>Mikkelissä kuntalaisilta kysyttiin verkossa tapahtuvalla kyselyllä muun muassa ”mikä kunnassasi tekee sinusta ylpeän”, ”mitkä ovat tulevaisuuden menestystekijät” ja ”mikä on tärkeintä kunnassasi arjen sujuvuuden kannalta”. Samanlaisen kyselyn voi toteuttaa minkäkokoinen kokoomuskunta tahansa ja maksuttomasti, avun tarjoaa Kansallinen Sivistysliitto. </a:t>
            </a:r>
            <a:r>
              <a:rPr lang="fi-FI" sz="1100" u="sng" dirty="0">
                <a:hlinkClick r:id="rId3"/>
              </a:rPr>
              <a:t>www.jarjestotoiminta.kansio.fi/palvelutasokysely/</a:t>
            </a:r>
            <a:endParaRPr lang="fi-FI" sz="1100" u="sng" dirty="0"/>
          </a:p>
          <a:p>
            <a:pPr marL="185715" indent="-185715">
              <a:buFont typeface="Arial" panose="020B0604020202020204" pitchFamily="34" charset="0"/>
              <a:buChar char="•"/>
            </a:pPr>
            <a:endParaRPr lang="fi-FI" sz="1100" dirty="0"/>
          </a:p>
          <a:p>
            <a:pPr marL="185715" indent="-185715">
              <a:buFont typeface="Arial" panose="020B0604020202020204" pitchFamily="34" charset="0"/>
              <a:buChar char="•"/>
            </a:pPr>
            <a:r>
              <a:rPr lang="fi-FI" sz="1100" dirty="0"/>
              <a:t>Oulun kokoomuksen kaupunkiohjelmaksi kutsuttu kuntavaaliohjelma tehtiin puolen vuoden aikana ja siinä käytettiin apuna sekä työpajoja ja työryhmiä. Näin saatiin mukaan yhdistysten jäseniä, jotka eivät muutoin olleet aktiivisesti mukana toiminnassa. Mukaan tuli myös kuntalaisia, jotka eivät olleet puolueen jäseniä.</a:t>
            </a:r>
          </a:p>
          <a:p>
            <a:pPr marL="185715" indent="-185715">
              <a:buFont typeface="Arial" panose="020B0604020202020204" pitchFamily="34" charset="0"/>
              <a:buChar char="•"/>
            </a:pPr>
            <a:endParaRPr lang="fi-FI" sz="1100" dirty="0"/>
          </a:p>
          <a:p>
            <a:pPr marL="185715" indent="-185715">
              <a:buFont typeface="Arial" panose="020B0604020202020204" pitchFamily="34" charset="0"/>
              <a:buChar char="•"/>
            </a:pPr>
            <a:r>
              <a:rPr lang="fi-FI" sz="1100" dirty="0"/>
              <a:t>Pirkkalassa kaikkien valtuustoryhmien yhteisesti hyväksymä valtuusto-ohjelma ansaitsee myös maininnan (grafiikka</a:t>
            </a:r>
            <a:r>
              <a:rPr lang="fi-FI" dirty="0"/>
              <a:t>) </a:t>
            </a:r>
          </a:p>
          <a:p>
            <a:pPr marL="185715" indent="-185715">
              <a:buFont typeface="Arial" panose="020B0604020202020204" pitchFamily="34" charset="0"/>
              <a:buChar char="•"/>
            </a:pPr>
            <a:endParaRPr lang="fi-FI" dirty="0"/>
          </a:p>
          <a:p>
            <a:r>
              <a:rPr lang="fi-FI" b="1" dirty="0"/>
              <a:t>Tärkeimmät ja äänestäjää eniten koskettavat tavoitteet löytyvät ihmistä lähellä olevista asioista. Hyvin valmisteltu kuntaohjelma antaa parhaat lähtökohdat koko vaalikauden kestävälle kotikunnan kehittämistyölle ja se toimii koko vaalikauden kokoomuksen kuntapoliittisena ohjenuorana.</a:t>
            </a:r>
            <a:endParaRPr lang="fi-FI" dirty="0"/>
          </a:p>
          <a:p>
            <a:pPr marL="185715" indent="-185715">
              <a:buFont typeface="Arial" panose="020B0604020202020204" pitchFamily="34" charset="0"/>
              <a:buChar char="•"/>
            </a:pPr>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15</a:t>
            </a:fld>
            <a:endParaRPr lang="fi-FI"/>
          </a:p>
        </p:txBody>
      </p:sp>
    </p:spTree>
    <p:extLst>
      <p:ext uri="{BB962C8B-B14F-4D97-AF65-F5344CB8AC3E}">
        <p14:creationId xmlns:p14="http://schemas.microsoft.com/office/powerpoint/2010/main" val="2758666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729117" y="4925407"/>
            <a:ext cx="5679440" cy="4029879"/>
          </a:xfrm>
        </p:spPr>
        <p:txBody>
          <a:bodyPr/>
          <a:lstStyle/>
          <a:p>
            <a:r>
              <a:rPr lang="fi-FI" b="1" dirty="0"/>
              <a:t>Kokoomusyhdistyksillä on vastuu ehdokkaiden kouluttamisesta ja opastamisesta.</a:t>
            </a:r>
          </a:p>
          <a:p>
            <a:r>
              <a:rPr lang="fi-FI" dirty="0"/>
              <a:t>Moni ehdokkuutta harkitseva arkailee ehdokkaaksi ryhtymistä, koska hän pelkää, ettei olisi ”pätevä” tai ”valmis” ehdokkaaksi. Ehdokkaaksi asettumisen kynnys madaltuu, kun pystymme tarjoamaan perehdytystä kunnan toimintaan ja luottamustehtävän hoitoon. Siis mikä on kokoomus, miten kunta toimii ja kuinka toimia päätöksenteossa.</a:t>
            </a:r>
          </a:p>
          <a:p>
            <a:endParaRPr lang="fi-FI" dirty="0"/>
          </a:p>
          <a:p>
            <a:r>
              <a:rPr lang="fi-FI" b="1" dirty="0"/>
              <a:t>Kuntavaalikoulutuksen yleiset tehtävät</a:t>
            </a:r>
          </a:p>
          <a:p>
            <a:pPr marL="185715" indent="-185715">
              <a:buFont typeface="Arial" panose="020B0604020202020204" pitchFamily="34" charset="0"/>
              <a:buChar char="•"/>
            </a:pPr>
            <a:r>
              <a:rPr lang="fi-FI" b="1" dirty="0"/>
              <a:t>Antaa apua ehdokashankintaan</a:t>
            </a:r>
            <a:endParaRPr lang="fi-FI" dirty="0"/>
          </a:p>
          <a:p>
            <a:pPr marL="185715" indent="-185715">
              <a:buFont typeface="Arial" panose="020B0604020202020204" pitchFamily="34" charset="0"/>
              <a:buChar char="•"/>
            </a:pPr>
            <a:r>
              <a:rPr lang="fi-FI" b="1" dirty="0"/>
              <a:t>Valmentaa ehdokkaita</a:t>
            </a:r>
            <a:endParaRPr lang="fi-FI" dirty="0"/>
          </a:p>
          <a:p>
            <a:pPr marL="185715" indent="-185715">
              <a:buFont typeface="Arial" panose="020B0604020202020204" pitchFamily="34" charset="0"/>
              <a:buChar char="•"/>
            </a:pPr>
            <a:r>
              <a:rPr lang="fi-FI" b="1" dirty="0"/>
              <a:t>Tukee koko järjestön vaalityötä</a:t>
            </a:r>
            <a:endParaRPr lang="fi-FI" dirty="0"/>
          </a:p>
          <a:p>
            <a:endParaRPr lang="fi-FI" dirty="0"/>
          </a:p>
          <a:p>
            <a:r>
              <a:rPr lang="fi-FI" dirty="0"/>
              <a:t>Vaaleihin liittyvää koulutusta järjestävät piirijärjestö ja paikalliset yhdistykset sekä kunnallisjärjestö yhteistyössä Kansion kanssa. Piiritaso huolehtii erityisesti yhdistysten ja kunnallisjärjestön johdon sekä vaalityöryhmien koulutuksesta. </a:t>
            </a:r>
          </a:p>
          <a:p>
            <a:endParaRPr lang="fi-FI" dirty="0"/>
          </a:p>
          <a:p>
            <a:r>
              <a:rPr lang="fi-FI" dirty="0"/>
              <a:t>Koulutus tukee hyvän vaalituloksen saavuttamista monella tavalla. </a:t>
            </a:r>
          </a:p>
        </p:txBody>
      </p:sp>
      <p:sp>
        <p:nvSpPr>
          <p:cNvPr id="4" name="Dian numeron paikkamerkki 3"/>
          <p:cNvSpPr>
            <a:spLocks noGrp="1"/>
          </p:cNvSpPr>
          <p:nvPr>
            <p:ph type="sldNum" sz="quarter" idx="5"/>
          </p:nvPr>
        </p:nvSpPr>
        <p:spPr/>
        <p:txBody>
          <a:bodyPr/>
          <a:lstStyle/>
          <a:p>
            <a:fld id="{7EFFCAD8-0687-4C26-9251-41C674C737D0}" type="slidenum">
              <a:rPr lang="fi-FI" smtClean="0"/>
              <a:t>16</a:t>
            </a:fld>
            <a:endParaRPr lang="fi-FI"/>
          </a:p>
        </p:txBody>
      </p:sp>
    </p:spTree>
    <p:extLst>
      <p:ext uri="{BB962C8B-B14F-4D97-AF65-F5344CB8AC3E}">
        <p14:creationId xmlns:p14="http://schemas.microsoft.com/office/powerpoint/2010/main" val="78946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Perehdytystä kunnan toimintaan</a:t>
            </a:r>
          </a:p>
          <a:p>
            <a:endParaRPr lang="fi-FI" b="1" dirty="0"/>
          </a:p>
          <a:p>
            <a:pPr marL="185715" indent="-185715">
              <a:buFont typeface="Arial" panose="020B0604020202020204" pitchFamily="34" charset="0"/>
              <a:buChar char="•"/>
            </a:pPr>
            <a:r>
              <a:rPr lang="fi-FI" b="1" dirty="0"/>
              <a:t>Mitä on kokoomus</a:t>
            </a:r>
          </a:p>
          <a:p>
            <a:pPr marL="185715" indent="-185715">
              <a:buFont typeface="Arial" panose="020B0604020202020204" pitchFamily="34" charset="0"/>
              <a:buChar char="•"/>
            </a:pPr>
            <a:r>
              <a:rPr lang="fi-FI" b="1" dirty="0"/>
              <a:t>Kuinka toimin päättäjänä</a:t>
            </a:r>
          </a:p>
          <a:p>
            <a:pPr marL="185715" indent="-185715">
              <a:buFont typeface="Arial" panose="020B0604020202020204" pitchFamily="34" charset="0"/>
              <a:buChar char="•"/>
            </a:pPr>
            <a:r>
              <a:rPr lang="fi-FI" b="1" dirty="0"/>
              <a:t>Kuinka kunta toimii</a:t>
            </a:r>
          </a:p>
          <a:p>
            <a:endParaRPr lang="fi-FI" b="1" dirty="0"/>
          </a:p>
          <a:p>
            <a:r>
              <a:rPr lang="fi-FI" dirty="0"/>
              <a:t>Ehdokkaiden ja heidän vaalitiimiensä kouluttamisen tavoitteena on poliittisen tiedon ja osaamisen vahvistaminen sekä käytännönvälineiden tarjoaminen kampanjan suunnittelusta aina toteutukseen. Päämääränä on myös tukea hyvän yhteishengen muodostumista sekä auttaa jokaista ehdokasta omaan parhaaseen suoritukseensa.</a:t>
            </a:r>
          </a:p>
        </p:txBody>
      </p:sp>
      <p:sp>
        <p:nvSpPr>
          <p:cNvPr id="4" name="Dian numeron paikkamerkki 3"/>
          <p:cNvSpPr>
            <a:spLocks noGrp="1"/>
          </p:cNvSpPr>
          <p:nvPr>
            <p:ph type="sldNum" sz="quarter" idx="5"/>
          </p:nvPr>
        </p:nvSpPr>
        <p:spPr/>
        <p:txBody>
          <a:bodyPr/>
          <a:lstStyle/>
          <a:p>
            <a:fld id="{7EFFCAD8-0687-4C26-9251-41C674C737D0}" type="slidenum">
              <a:rPr lang="fi-FI" smtClean="0"/>
              <a:t>17</a:t>
            </a:fld>
            <a:endParaRPr lang="fi-FI"/>
          </a:p>
        </p:txBody>
      </p:sp>
    </p:spTree>
    <p:extLst>
      <p:ext uri="{BB962C8B-B14F-4D97-AF65-F5344CB8AC3E}">
        <p14:creationId xmlns:p14="http://schemas.microsoft.com/office/powerpoint/2010/main" val="4131658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Ehdokaskoulutuksen paikallinen sisältö</a:t>
            </a:r>
          </a:p>
          <a:p>
            <a:r>
              <a:rPr lang="fi-FI" dirty="0"/>
              <a:t> </a:t>
            </a:r>
          </a:p>
          <a:p>
            <a:r>
              <a:rPr lang="fi-FI" dirty="0"/>
              <a:t>Kunnallispoliittiseen toimintaan liittyvän koulutuksen sisällöllinen asiantuntemus ja toteuttamisvastuu ovat paikallisilla toimijoilla. Neuvokaa ehdokkaita paikallisissa asioissa, antakaa tietoa ja tukea ja välittäkää tietoa kaikille ehdokkaille.</a:t>
            </a:r>
          </a:p>
          <a:p>
            <a:endParaRPr lang="fi-FI" dirty="0"/>
          </a:p>
          <a:p>
            <a:r>
              <a:rPr lang="fi-FI" dirty="0"/>
              <a:t>Kuntavaaleissa kunnan tai kaupungin asiat ovat huomion keskipisteenä. Kokoomus tekee valtakunnallisesti kuntavaalikampanjan, mutta varsinainen politiikka tehdään kunnissa, kuntien omista lähtökohdista ja tilanteista katsoen.</a:t>
            </a:r>
          </a:p>
        </p:txBody>
      </p:sp>
      <p:sp>
        <p:nvSpPr>
          <p:cNvPr id="4" name="Dian numeron paikkamerkki 3"/>
          <p:cNvSpPr>
            <a:spLocks noGrp="1"/>
          </p:cNvSpPr>
          <p:nvPr>
            <p:ph type="sldNum" sz="quarter" idx="5"/>
          </p:nvPr>
        </p:nvSpPr>
        <p:spPr/>
        <p:txBody>
          <a:bodyPr/>
          <a:lstStyle/>
          <a:p>
            <a:fld id="{7EFFCAD8-0687-4C26-9251-41C674C737D0}" type="slidenum">
              <a:rPr lang="fi-FI" smtClean="0"/>
              <a:t>18</a:t>
            </a:fld>
            <a:endParaRPr lang="fi-FI"/>
          </a:p>
        </p:txBody>
      </p:sp>
    </p:spTree>
    <p:extLst>
      <p:ext uri="{BB962C8B-B14F-4D97-AF65-F5344CB8AC3E}">
        <p14:creationId xmlns:p14="http://schemas.microsoft.com/office/powerpoint/2010/main" val="1260374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Viestintä on erottamaton osa yhdistyksen toimintaa, ja kaikesta yhdistyksen toiminnasta voi tehdä viestintää. </a:t>
            </a:r>
          </a:p>
          <a:p>
            <a:r>
              <a:rPr lang="fi-FI" dirty="0"/>
              <a:t> </a:t>
            </a:r>
          </a:p>
          <a:p>
            <a:r>
              <a:rPr lang="fi-FI" dirty="0"/>
              <a:t>Hyvä viestintä on jatkuvaa ja vuorovaikutteista, ei pelkästään vaalien alla tapahtuvaa yksisuuntaista julistamista. Aktiivinen viestintä lisää yhdistyksen kiinnostavuutta.</a:t>
            </a:r>
          </a:p>
          <a:p>
            <a:r>
              <a:rPr lang="fi-FI" dirty="0"/>
              <a:t>Yhdistyksen viestintä on syytä suunnitella yhtä </a:t>
            </a:r>
            <a:r>
              <a:rPr lang="de-DE" dirty="0" err="1"/>
              <a:t>tark</a:t>
            </a:r>
            <a:r>
              <a:rPr lang="fi-FI" dirty="0"/>
              <a:t>asti kuin muukin yhdistyksen toiminta. </a:t>
            </a:r>
          </a:p>
          <a:p>
            <a:endParaRPr lang="fi-FI" dirty="0"/>
          </a:p>
          <a:p>
            <a:r>
              <a:rPr lang="fi-FI" dirty="0"/>
              <a:t>Kuntavaaleja ajatellen voi tehdä vaikkapa vuosikellon, johon kirjataan sellaiset merkkipäivät ja tapahtumat, jotka vähintään pitää huomioida yhdistyksen viestinnässä. Kaavoihin ei kuitenkaan kannata kangistua, vaan yhdistyksen viestinnässä voi tehdä myös rohkeita kokeiluja. </a:t>
            </a:r>
          </a:p>
          <a:p>
            <a:endParaRPr lang="fi-FI" dirty="0"/>
          </a:p>
          <a:p>
            <a:r>
              <a:rPr lang="fi-FI" dirty="0"/>
              <a:t>Esimerkiksi sosiaalisen median kanavissa on vain kokeiltava erilaisia sisältöjä saadakseen selville, mikä toimii. Jos yksi päivitys ei kerää valtavaa määrää reaktioita, niin ei hätää: seuraava voi kerätä jo paremmin. Hyvä viestintä vaatii myös pitkäjänteisyyttä.</a:t>
            </a:r>
          </a:p>
          <a:p>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19</a:t>
            </a:fld>
            <a:endParaRPr lang="fi-FI"/>
          </a:p>
        </p:txBody>
      </p:sp>
    </p:spTree>
    <p:extLst>
      <p:ext uri="{BB962C8B-B14F-4D97-AF65-F5344CB8AC3E}">
        <p14:creationId xmlns:p14="http://schemas.microsoft.com/office/powerpoint/2010/main" val="265167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Suunnittelu alkaa edellisten vaalitulosten sekä tämän hetken vahvuuksien ja mahdollisuuksien arvioinnista.</a:t>
            </a:r>
          </a:p>
          <a:p>
            <a:r>
              <a:rPr lang="fi-FI" dirty="0"/>
              <a:t> </a:t>
            </a:r>
          </a:p>
          <a:p>
            <a:r>
              <a:rPr lang="fi-FI" dirty="0"/>
              <a:t>Näiden perusteella asetetaan äänitavoitteet ja tehdään muut valmistautumispäätökset. Arviointitarpeet voidaan jaotella äänitavoitteisiin, yhdistyksenne vaalivalmiuden kehittämiseen sekä politiikan sisältöön liittyviin kysymyksiin. </a:t>
            </a:r>
          </a:p>
          <a:p>
            <a:endParaRPr lang="fi-FI" dirty="0"/>
          </a:p>
          <a:p>
            <a:r>
              <a:rPr lang="fi-FI" dirty="0"/>
              <a:t>Kokoomuksen tavoite on lisätä ehdokasmäärää jokaisessa sellaisessa kunnassa, jossa ehdokaslistat eivät ole olleet täysiä. Listan pituuden kasvattamisen lisäksi kaikissa kunnissa on tärkeää löytää sellaisia ehdokkaita, joilla on näkemystä ja kokemusta juuri nyt esillä olevista kuntapolitiikan kysymyksistä. Ehdokaslistan on hyvä olla kattava myös esimerkiksi ammattien ja ihmisten taustojen osalta. </a:t>
            </a:r>
          </a:p>
          <a:p>
            <a:endParaRPr lang="fi-FI" dirty="0"/>
          </a:p>
          <a:p>
            <a:r>
              <a:rPr lang="fi-FI" dirty="0"/>
              <a:t>Suunnittelun alkuvaiheen tärkein kysymys on: ”miten viime vaalien ehdokasasettelun onnistuminen vaikutti vaalin tulokseen?”. Ehdokasasetteluun panostaminen on selvästi tehokkain keino parantaa vaalitulosta.  </a:t>
            </a:r>
          </a:p>
        </p:txBody>
      </p:sp>
      <p:sp>
        <p:nvSpPr>
          <p:cNvPr id="4" name="Dian numeron paikkamerkki 3"/>
          <p:cNvSpPr>
            <a:spLocks noGrp="1"/>
          </p:cNvSpPr>
          <p:nvPr>
            <p:ph type="sldNum" sz="quarter" idx="5"/>
          </p:nvPr>
        </p:nvSpPr>
        <p:spPr/>
        <p:txBody>
          <a:bodyPr/>
          <a:lstStyle/>
          <a:p>
            <a:fld id="{7EFFCAD8-0687-4C26-9251-41C674C737D0}" type="slidenum">
              <a:rPr lang="fi-FI" smtClean="0"/>
              <a:t>2</a:t>
            </a:fld>
            <a:endParaRPr lang="fi-FI"/>
          </a:p>
        </p:txBody>
      </p:sp>
    </p:spTree>
    <p:extLst>
      <p:ext uri="{BB962C8B-B14F-4D97-AF65-F5344CB8AC3E}">
        <p14:creationId xmlns:p14="http://schemas.microsoft.com/office/powerpoint/2010/main" val="2377982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345371" y="4925407"/>
            <a:ext cx="6638805" cy="4029879"/>
          </a:xfrm>
        </p:spPr>
        <p:txBody>
          <a:bodyPr/>
          <a:lstStyle/>
          <a:p>
            <a:r>
              <a:rPr lang="fi-FI" b="1" dirty="0"/>
              <a:t>Muutamia tärppejä yhdistyksen viestintää varten:</a:t>
            </a:r>
          </a:p>
          <a:p>
            <a:r>
              <a:rPr lang="fi-FI" dirty="0"/>
              <a:t> </a:t>
            </a:r>
          </a:p>
          <a:p>
            <a:pPr marL="185715" indent="-185715">
              <a:spcBef>
                <a:spcPts val="650"/>
              </a:spcBef>
              <a:buFont typeface="Arial" panose="020B0604020202020204" pitchFamily="34" charset="0"/>
              <a:buChar char="•"/>
            </a:pPr>
            <a:r>
              <a:rPr lang="fi-FI" sz="1100" dirty="0"/>
              <a:t>Jokainen kokoomuslainen on viestijä. Kun olemme vuorovaikutuksessa ihmisten kanssa, kerromme jatkuvasti tarinaa siitä, millainen kokoomus on ja mitä se tavoittelee.</a:t>
            </a:r>
          </a:p>
          <a:p>
            <a:pPr marL="185715" indent="-185715">
              <a:spcBef>
                <a:spcPts val="650"/>
              </a:spcBef>
              <a:buFont typeface="Arial" panose="020B0604020202020204" pitchFamily="34" charset="0"/>
              <a:buChar char="•"/>
            </a:pPr>
            <a:r>
              <a:rPr lang="fi-FI" sz="1100" dirty="0"/>
              <a:t>Ihminen on kiinnostunut toisesta ihmisestä. Siksi myös yhdistyksen viestinnässä kannattaa tuoda esiin ihmisiä organisaatioiden takaa. </a:t>
            </a:r>
            <a:r>
              <a:rPr lang="fr-FR" sz="1100" dirty="0"/>
              <a:t>Hy</a:t>
            </a:r>
            <a:r>
              <a:rPr lang="fi-FI" sz="1100" dirty="0" err="1"/>
              <a:t>ödynnä</a:t>
            </a:r>
            <a:r>
              <a:rPr lang="fi-FI" sz="1100" dirty="0"/>
              <a:t> myös arkisia asioita ja tunnelmia. Ole aito!</a:t>
            </a:r>
          </a:p>
          <a:p>
            <a:pPr marL="185715" indent="-185715">
              <a:spcBef>
                <a:spcPts val="650"/>
              </a:spcBef>
              <a:buFont typeface="Arial" panose="020B0604020202020204" pitchFamily="34" charset="0"/>
              <a:buChar char="•"/>
            </a:pPr>
            <a:r>
              <a:rPr lang="fi-FI" sz="1100" dirty="0"/>
              <a:t>Älä jaa pelkästään raskaita tekstipäivityksiä, vaan hyödynnä poliittisten päivitysten yhteydessä erilaisia kuvia ja videoita. Tuo esiin ihmisiä ja kasvoja mieluummin kuin tyhjiä toreja tai kokouspapereita. Mieti kuvaa julkaistessasi, haluaisitko itse olla kuvan tilanteessa mukana.</a:t>
            </a:r>
          </a:p>
          <a:p>
            <a:pPr marL="185715" indent="-185715">
              <a:spcBef>
                <a:spcPts val="650"/>
              </a:spcBef>
              <a:buFont typeface="Arial" panose="020B0604020202020204" pitchFamily="34" charset="0"/>
              <a:buChar char="•"/>
            </a:pPr>
            <a:r>
              <a:rPr lang="fi-FI" sz="1100" dirty="0"/>
              <a:t>Kun otat kantaa, älä piilota mielipidettäsi. Kannanoton keskeisin viesti kannattaa laittaa esille heti kärkeen ja vasta sen jälkeen edetä perusteluihin. Liian puuduttava johdanto saattaa pudottaa kiinnostuneemmankin lukijan. Minkä yhden asian haluat jättää lukijan mieleen?</a:t>
            </a:r>
          </a:p>
          <a:p>
            <a:pPr marL="185715" indent="-185715">
              <a:spcBef>
                <a:spcPts val="650"/>
              </a:spcBef>
              <a:buFont typeface="Arial" panose="020B0604020202020204" pitchFamily="34" charset="0"/>
              <a:buChar char="•"/>
            </a:pPr>
            <a:r>
              <a:rPr lang="fi-FI" sz="1100" dirty="0"/>
              <a:t>Käy keskustelua, älä pelkästään pyri herättämään sitä. Vastaa sosiaalisessa mediassa tuleviin kommentteihin. Jos olet eri mieltä, perustele kohteliaasti oma näkökulmasi. Kiitä kehuista. Toisinaan jopa mielipiteen korjaaminen voi tulla kyseeseen.</a:t>
            </a:r>
          </a:p>
          <a:p>
            <a:pPr marL="185715" indent="-185715">
              <a:spcBef>
                <a:spcPts val="650"/>
              </a:spcBef>
              <a:buFont typeface="Arial" panose="020B0604020202020204" pitchFamily="34" charset="0"/>
              <a:buChar char="•"/>
            </a:pPr>
            <a:r>
              <a:rPr lang="fi-FI" sz="1100" dirty="0"/>
              <a:t>Mieti keskeisimmät kanavasi ja pidä niistä huolta. Yksi toimiva kanava on parempi kuin kolme passiivista. Oli kyse sitten </a:t>
            </a:r>
            <a:r>
              <a:rPr lang="fi-FI" sz="1100" dirty="0" err="1"/>
              <a:t>sä</a:t>
            </a:r>
            <a:r>
              <a:rPr lang="de-DE" sz="1100" dirty="0" err="1"/>
              <a:t>hk</a:t>
            </a:r>
            <a:r>
              <a:rPr lang="fi-FI" sz="1100" dirty="0" err="1"/>
              <a:t>öpostitse</a:t>
            </a:r>
            <a:r>
              <a:rPr lang="fi-FI" sz="1100" dirty="0"/>
              <a:t> lähetettävästä yhdistyskirjeestä tai Facebook-viestistä, niin testaa mikä toimii ja pidä se aktiivisena.</a:t>
            </a:r>
          </a:p>
          <a:p>
            <a:pPr marL="185715" indent="-185715">
              <a:spcBef>
                <a:spcPts val="650"/>
              </a:spcBef>
              <a:buFont typeface="Arial" panose="020B0604020202020204" pitchFamily="34" charset="0"/>
              <a:buChar char="•"/>
            </a:pPr>
            <a:r>
              <a:rPr lang="fi-FI" sz="1100" dirty="0"/>
              <a:t>Peukuta, kommentoi, jaa. Kun jaamme muiden yhdistysten ja kokoomuslaisten sisältöjä, niiden näkyvyys kasvaa ja koko joukkue hyötyy.</a:t>
            </a:r>
          </a:p>
          <a:p>
            <a:pPr marL="185715" indent="-185715">
              <a:spcBef>
                <a:spcPts val="650"/>
              </a:spcBef>
              <a:buFont typeface="Arial" panose="020B0604020202020204" pitchFamily="34" charset="0"/>
              <a:buChar char="•"/>
            </a:pPr>
            <a:r>
              <a:rPr lang="fi-FI" sz="1100" dirty="0"/>
              <a:t>Lisää päivityksiisi toimintakehotuksia: ”Tästä pääset osallistumaan” / ”ilmoittaudu mukaan” / ”kerro, </a:t>
            </a:r>
            <a:r>
              <a:rPr lang="fi-FI" sz="1100" dirty="0" err="1"/>
              <a:t>mit</a:t>
            </a:r>
            <a:r>
              <a:rPr lang="de-DE" sz="1100" dirty="0"/>
              <a:t>ä </a:t>
            </a:r>
            <a:r>
              <a:rPr lang="fi-FI" sz="1100" dirty="0"/>
              <a:t>mieltä olet”. Koukuta jo viestin otsikolla.</a:t>
            </a:r>
          </a:p>
          <a:p>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20</a:t>
            </a:fld>
            <a:endParaRPr lang="fi-FI"/>
          </a:p>
        </p:txBody>
      </p:sp>
    </p:spTree>
    <p:extLst>
      <p:ext uri="{BB962C8B-B14F-4D97-AF65-F5344CB8AC3E}">
        <p14:creationId xmlns:p14="http://schemas.microsoft.com/office/powerpoint/2010/main" val="820076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Viestinnän apuvälineet löytyvät Brändikirjasta ja </a:t>
            </a:r>
            <a:r>
              <a:rPr lang="fi-FI" b="1" dirty="0" err="1"/>
              <a:t>Gredistä</a:t>
            </a:r>
            <a:endParaRPr lang="fi-FI" b="1" dirty="0"/>
          </a:p>
          <a:p>
            <a:r>
              <a:rPr lang="fi-FI" dirty="0"/>
              <a:t> </a:t>
            </a:r>
          </a:p>
          <a:p>
            <a:r>
              <a:rPr lang="fi-FI" dirty="0"/>
              <a:t>Ota omaksesi kokoomuksen brändikirja, jossa on muun muassa yleistä tietoa tiedottamisesta. Brändikirja auttaa viestinnän tekemisessä käytännön esimerkkien kautta.</a:t>
            </a:r>
          </a:p>
          <a:p>
            <a:endParaRPr lang="fi-FI" dirty="0"/>
          </a:p>
          <a:p>
            <a:r>
              <a:rPr lang="pt-PT" dirty="0"/>
              <a:t>Lis</a:t>
            </a:r>
            <a:r>
              <a:rPr lang="fi-FI" dirty="0" err="1"/>
              <a:t>äksi</a:t>
            </a:r>
            <a:r>
              <a:rPr lang="fi-FI" dirty="0"/>
              <a:t> aineistopankki nimeltään </a:t>
            </a:r>
            <a:r>
              <a:rPr lang="fi-FI" dirty="0" err="1"/>
              <a:t>Gredi</a:t>
            </a:r>
            <a:r>
              <a:rPr lang="fi-FI" dirty="0"/>
              <a:t> tarjoaa videoita, kuvia, kirjallista materiaalia ja esimerkiksi muokattavia esitepohjia kampanjointiin. Aineistopankissa voit tehdä itsellesi rintanappipohjia, esitteitä tai vaikkapa tekstikuvia jaettavaksi sosiaaliseen mediaan.</a:t>
            </a:r>
          </a:p>
          <a:p>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21</a:t>
            </a:fld>
            <a:endParaRPr lang="fi-FI"/>
          </a:p>
        </p:txBody>
      </p:sp>
    </p:spTree>
    <p:extLst>
      <p:ext uri="{BB962C8B-B14F-4D97-AF65-F5344CB8AC3E}">
        <p14:creationId xmlns:p14="http://schemas.microsoft.com/office/powerpoint/2010/main" val="3402330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409329" y="4787099"/>
            <a:ext cx="6421349" cy="5309205"/>
          </a:xfrm>
        </p:spPr>
        <p:txBody>
          <a:bodyPr/>
          <a:lstStyle/>
          <a:p>
            <a:r>
              <a:rPr lang="fi-FI" b="1" dirty="0"/>
              <a:t>Paikallisen kokoomusyhdistyksen tapahtuma on usein myös jäsenen ensimmäinen kosketus puoluetoimintaan. </a:t>
            </a:r>
          </a:p>
          <a:p>
            <a:r>
              <a:rPr lang="fi-FI" dirty="0"/>
              <a:t> </a:t>
            </a:r>
          </a:p>
          <a:p>
            <a:r>
              <a:rPr lang="fi-FI" dirty="0"/>
              <a:t>Yhdistyksenne tapahtumatarjonnan on oltava laajaa ja monipuolista. Tapahtumakalenterin laatiminen puoleksi vuodeksi tai vuodeksi kerrallaan auttaa yhdistystänne huolehtimaan, että jokaisella vuoden neljänneksellä yhdistyksellä on jäsenistölle suunnattua toimintaa.</a:t>
            </a:r>
          </a:p>
          <a:p>
            <a:endParaRPr lang="fi-FI" dirty="0"/>
          </a:p>
          <a:p>
            <a:r>
              <a:rPr lang="fi-FI" dirty="0"/>
              <a:t>Keskustelutilaisuudet, rentohenkiset illanistujaiset sekä erikoisetkin kampanjatempaukset sitouttavat jäsenet yhdistyksen toimintaan niin vaalien alla kuin niiden välissä. Keskustelutilaisuudet kampanja-aikana toimivat myös vaalityötä tukevina poliittisina tilaisuuksina. Olkaa aktiivisia – NYT!</a:t>
            </a:r>
          </a:p>
          <a:p>
            <a:endParaRPr lang="fi-FI" dirty="0"/>
          </a:p>
          <a:p>
            <a:r>
              <a:rPr lang="fi-FI" dirty="0"/>
              <a:t>Runsaalla tapahtumatarjonnalla viestitään kokoomuksen aktiivisuudesta kunnassa. Yhdistyksenne voi myös järjestää täysin politiikan ulkopuolella olevia tempauksia. Voitte vaikkapa kutsua kansanedustajan kanssanne juoksulenkille tai käydä tutustumassa kunnan museoon. </a:t>
            </a:r>
          </a:p>
          <a:p>
            <a:endParaRPr lang="fi-FI" b="1" dirty="0"/>
          </a:p>
          <a:p>
            <a:r>
              <a:rPr lang="fi-FI" b="1" dirty="0"/>
              <a:t>Esimerkkejä:</a:t>
            </a:r>
          </a:p>
          <a:p>
            <a:pPr marL="742859" lvl="1" indent="-247620">
              <a:buFont typeface="+mj-lt"/>
              <a:buAutoNum type="arabicPeriod"/>
            </a:pPr>
            <a:r>
              <a:rPr lang="fi-FI" dirty="0"/>
              <a:t>Turun Kansallisseura on järjestänyt säännöllisiä Vaikuttajafoorumi -nimisiä keskustelutilaisuuksia paikallisessa kuppilassa, joihin kutsutaan paikallisia vaikuttajia ja kaupunginvaltuutettuja keskustelemaan politiikasta. </a:t>
            </a:r>
          </a:p>
          <a:p>
            <a:pPr marL="742859" lvl="1" indent="-247620">
              <a:buFont typeface="+mj-lt"/>
              <a:buAutoNum type="arabicPeriod"/>
            </a:pPr>
            <a:endParaRPr lang="fi-FI" dirty="0"/>
          </a:p>
          <a:p>
            <a:pPr marL="742859" lvl="1" indent="-247620">
              <a:buFont typeface="+mj-lt"/>
              <a:buAutoNum type="arabicPeriod"/>
            </a:pPr>
            <a:r>
              <a:rPr lang="fi-FI" dirty="0"/>
              <a:t>Hämeenlinnassa </a:t>
            </a:r>
            <a:r>
              <a:rPr lang="fi-FI" dirty="0" err="1"/>
              <a:t>Hätilän</a:t>
            </a:r>
            <a:r>
              <a:rPr lang="fi-FI" dirty="0"/>
              <a:t> Kokoomus otti osaa keskustan kehittämis- ja toriparkkikeskusteluun järjestämällä yleisötilaisuuden ja lähetti tilaisuuden vielä </a:t>
            </a:r>
            <a:r>
              <a:rPr lang="fi-FI" dirty="0" err="1"/>
              <a:t>FB:n</a:t>
            </a:r>
            <a:r>
              <a:rPr lang="fi-FI" dirty="0"/>
              <a:t> kautta livenä. Kuuma aihe, josta käydään laajaa keskustelua. Sopi hyvin yhden paikallisyhdistyksen tilaisuuden aiheeksi.</a:t>
            </a:r>
          </a:p>
          <a:p>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22</a:t>
            </a:fld>
            <a:endParaRPr lang="fi-FI"/>
          </a:p>
        </p:txBody>
      </p:sp>
    </p:spTree>
    <p:extLst>
      <p:ext uri="{BB962C8B-B14F-4D97-AF65-F5344CB8AC3E}">
        <p14:creationId xmlns:p14="http://schemas.microsoft.com/office/powerpoint/2010/main" val="4218600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300" dirty="0"/>
              <a:t>Tasavallan presidentti </a:t>
            </a:r>
            <a:r>
              <a:rPr lang="fi-FI" sz="1300" b="1" dirty="0"/>
              <a:t>Sauli Niinistö</a:t>
            </a:r>
            <a:r>
              <a:rPr lang="fi-FI" sz="1300" dirty="0"/>
              <a:t> on huolissaan Suomessa nopeasti leviävästä koronavirusepidemiasta.</a:t>
            </a:r>
          </a:p>
          <a:p>
            <a:endParaRPr lang="fi-FI" sz="1300" dirty="0"/>
          </a:p>
          <a:p>
            <a:r>
              <a:rPr lang="fi-FI" sz="1300" dirty="0"/>
              <a:t>"</a:t>
            </a:r>
            <a:r>
              <a:rPr lang="fi-FI" sz="1300" b="1" i="1" dirty="0"/>
              <a:t>Tämä on jotain jota emme ole ennen kokeneet. Tämä vaikuttaa koko kansankunnan olemiseen. Aika lailla huolissani olen</a:t>
            </a:r>
            <a:r>
              <a:rPr lang="fi-FI" sz="1300" dirty="0"/>
              <a:t>", presidentti sanoi Ylen A-studiossa torstai-iltana.</a:t>
            </a:r>
          </a:p>
          <a:p>
            <a:endParaRPr lang="fi-FI" sz="1300" dirty="0"/>
          </a:p>
          <a:p>
            <a:r>
              <a:rPr lang="fi-FI" sz="1300" dirty="0"/>
              <a:t>Presidentti toivoo, että ihmiset ottaisivat etäisyyttä toisiinsa tartuntojen välttämiseksi.</a:t>
            </a:r>
          </a:p>
          <a:p>
            <a:endParaRPr lang="fi-FI" sz="1300" dirty="0"/>
          </a:p>
          <a:p>
            <a:r>
              <a:rPr lang="fi-FI" sz="1300" dirty="0"/>
              <a:t>"</a:t>
            </a:r>
            <a:r>
              <a:rPr lang="fi-FI" sz="1300" b="1" i="1" dirty="0"/>
              <a:t>Käyttäytymisessä tapahtuu muutoksia. Kun meille sanotaan, että ottakaa fyysistä etäisyyttä, niin ottakaa samalla henkistä läheisyyttä</a:t>
            </a:r>
            <a:r>
              <a:rPr lang="fi-FI" sz="1300" dirty="0"/>
              <a:t>", Niinistö sanoi.</a:t>
            </a:r>
          </a:p>
          <a:p>
            <a:endParaRPr lang="fi-FI" sz="1300" dirty="0"/>
          </a:p>
          <a:p>
            <a:r>
              <a:rPr lang="fi-FI" sz="1300" dirty="0"/>
              <a:t>Niinistä on toiveikas, että ihminen alkaa vaikeissa olosuhteissa nähdä oman napansa ulkopuolelle.</a:t>
            </a:r>
          </a:p>
          <a:p>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23</a:t>
            </a:fld>
            <a:endParaRPr lang="fi-FI"/>
          </a:p>
        </p:txBody>
      </p:sp>
    </p:spTree>
    <p:extLst>
      <p:ext uri="{BB962C8B-B14F-4D97-AF65-F5344CB8AC3E}">
        <p14:creationId xmlns:p14="http://schemas.microsoft.com/office/powerpoint/2010/main" val="4045382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50000"/>
              </a:lnSpc>
            </a:pPr>
            <a:r>
              <a:rPr lang="fi-FI" b="1">
                <a:ea typeface="Calibri" panose="020F0502020204030204" pitchFamily="34" charset="0"/>
              </a:rPr>
              <a:t>Kuntalais- ja jäsenkyselyt</a:t>
            </a:r>
          </a:p>
          <a:p>
            <a:pPr marL="371429" indent="-371429">
              <a:lnSpc>
                <a:spcPct val="150000"/>
              </a:lnSpc>
              <a:buFont typeface="Courier New" panose="02070309020205020404" pitchFamily="49" charset="0"/>
              <a:buChar char="o"/>
            </a:pPr>
            <a:r>
              <a:rPr lang="fi-FI">
                <a:ea typeface="Calibri" panose="020F0502020204030204" pitchFamily="34" charset="0"/>
              </a:rPr>
              <a:t>Kuntalaisten ja jäsenistön mielipiteen ja tuntojen kysymiseksi yhdistys voi esim. sähköpostitse tai Facebookissa jakaa kyselyn.</a:t>
            </a:r>
          </a:p>
          <a:p>
            <a:pPr marL="371429" indent="-371429">
              <a:lnSpc>
                <a:spcPct val="150000"/>
              </a:lnSpc>
              <a:buFont typeface="Courier New" panose="02070309020205020404" pitchFamily="49" charset="0"/>
              <a:buChar char="o"/>
            </a:pPr>
            <a:r>
              <a:rPr lang="fi-FI">
                <a:ea typeface="Calibri" panose="020F0502020204030204" pitchFamily="34" charset="0"/>
              </a:rPr>
              <a:t>Sopivia alustoja kyselyn tekemiseen on esim. ilmainen Google </a:t>
            </a:r>
            <a:r>
              <a:rPr lang="fi-FI" err="1">
                <a:ea typeface="Calibri" panose="020F0502020204030204" pitchFamily="34" charset="0"/>
              </a:rPr>
              <a:t>Forms</a:t>
            </a:r>
            <a:r>
              <a:rPr lang="fi-FI">
                <a:ea typeface="Calibri" panose="020F0502020204030204" pitchFamily="34" charset="0"/>
              </a:rPr>
              <a:t>. Myös Kansio auttaa kyselyjen laatimisessa.</a:t>
            </a:r>
          </a:p>
          <a:p>
            <a:pPr marL="371429" indent="-371429">
              <a:lnSpc>
                <a:spcPct val="150000"/>
              </a:lnSpc>
              <a:buFont typeface="Courier New" panose="02070309020205020404" pitchFamily="49" charset="0"/>
              <a:buChar char="o"/>
            </a:pPr>
            <a:endParaRPr lang="fi-FI">
              <a:ea typeface="Calibri" panose="020F0502020204030204" pitchFamily="34" charset="0"/>
            </a:endParaRPr>
          </a:p>
          <a:p>
            <a:pPr>
              <a:lnSpc>
                <a:spcPct val="150000"/>
              </a:lnSpc>
            </a:pPr>
            <a:r>
              <a:rPr lang="fi-FI" b="1">
                <a:ea typeface="Calibri" panose="020F0502020204030204" pitchFamily="34" charset="0"/>
              </a:rPr>
              <a:t>Facebook- ja </a:t>
            </a:r>
            <a:r>
              <a:rPr lang="fi-FI" b="1" err="1">
                <a:ea typeface="Calibri" panose="020F0502020204030204" pitchFamily="34" charset="0"/>
              </a:rPr>
              <a:t>Whatsapp</a:t>
            </a:r>
            <a:r>
              <a:rPr lang="fi-FI" b="1">
                <a:ea typeface="Calibri" panose="020F0502020204030204" pitchFamily="34" charset="0"/>
              </a:rPr>
              <a:t> -ryhmät</a:t>
            </a:r>
          </a:p>
          <a:p>
            <a:pPr marL="371429" indent="-371429">
              <a:lnSpc>
                <a:spcPct val="150000"/>
              </a:lnSpc>
              <a:buFont typeface="Courier New" panose="02070309020205020404" pitchFamily="49" charset="0"/>
              <a:buChar char="o"/>
            </a:pPr>
            <a:r>
              <a:rPr lang="fi-FI">
                <a:ea typeface="Calibri" panose="020F0502020204030204" pitchFamily="34" charset="0"/>
              </a:rPr>
              <a:t>Mielipidettä voi kysyä myös avaamalla keskustelun jostain tietystä aiheesta yhdistyksen </a:t>
            </a:r>
            <a:r>
              <a:rPr lang="fi-FI" err="1">
                <a:ea typeface="Calibri" panose="020F0502020204030204" pitchFamily="34" charset="0"/>
              </a:rPr>
              <a:t>Fb</a:t>
            </a:r>
            <a:r>
              <a:rPr lang="fi-FI">
                <a:ea typeface="Calibri" panose="020F0502020204030204" pitchFamily="34" charset="0"/>
              </a:rPr>
              <a:t>- tai </a:t>
            </a:r>
            <a:r>
              <a:rPr lang="fi-FI" err="1">
                <a:ea typeface="Calibri" panose="020F0502020204030204" pitchFamily="34" charset="0"/>
              </a:rPr>
              <a:t>Whatsapp</a:t>
            </a:r>
            <a:r>
              <a:rPr lang="fi-FI">
                <a:ea typeface="Calibri" panose="020F0502020204030204" pitchFamily="34" charset="0"/>
              </a:rPr>
              <a:t>-ryhmässä. </a:t>
            </a:r>
          </a:p>
          <a:p>
            <a:pPr>
              <a:lnSpc>
                <a:spcPct val="150000"/>
              </a:lnSpc>
            </a:pPr>
            <a:endParaRPr lang="fi-FI">
              <a:ea typeface="Calibri" panose="020F0502020204030204" pitchFamily="34" charset="0"/>
            </a:endParaRPr>
          </a:p>
          <a:p>
            <a:endParaRPr lang="fi-FI"/>
          </a:p>
        </p:txBody>
      </p:sp>
      <p:sp>
        <p:nvSpPr>
          <p:cNvPr id="4" name="Dian numeron paikkamerkki 3"/>
          <p:cNvSpPr>
            <a:spLocks noGrp="1"/>
          </p:cNvSpPr>
          <p:nvPr>
            <p:ph type="sldNum" sz="quarter" idx="5"/>
          </p:nvPr>
        </p:nvSpPr>
        <p:spPr/>
        <p:txBody>
          <a:bodyPr/>
          <a:lstStyle/>
          <a:p>
            <a:fld id="{7EFFCAD8-0687-4C26-9251-41C674C737D0}" type="slidenum">
              <a:rPr lang="fi-FI" smtClean="0"/>
              <a:t>24</a:t>
            </a:fld>
            <a:endParaRPr lang="fi-FI"/>
          </a:p>
        </p:txBody>
      </p:sp>
    </p:spTree>
    <p:extLst>
      <p:ext uri="{BB962C8B-B14F-4D97-AF65-F5344CB8AC3E}">
        <p14:creationId xmlns:p14="http://schemas.microsoft.com/office/powerpoint/2010/main" val="2560288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50000"/>
              </a:lnSpc>
            </a:pPr>
            <a:r>
              <a:rPr lang="fi-FI" b="1">
                <a:ea typeface="Calibri" panose="020F0502020204030204" pitchFamily="34" charset="0"/>
              </a:rPr>
              <a:t>Facebook Live –haastattelu/keskustelu</a:t>
            </a:r>
          </a:p>
          <a:p>
            <a:pPr marL="371429" indent="-371429">
              <a:lnSpc>
                <a:spcPct val="150000"/>
              </a:lnSpc>
              <a:buFont typeface="Courier New" panose="02070309020205020404" pitchFamily="49" charset="0"/>
              <a:buChar char="o"/>
            </a:pPr>
            <a:r>
              <a:rPr lang="fi-FI">
                <a:ea typeface="Calibri" panose="020F0502020204030204" pitchFamily="34" charset="0"/>
              </a:rPr>
              <a:t>Yhdistys voi järjestää julkisen tai yksityisessä </a:t>
            </a:r>
            <a:r>
              <a:rPr lang="fi-FI" err="1">
                <a:ea typeface="Calibri" panose="020F0502020204030204" pitchFamily="34" charset="0"/>
              </a:rPr>
              <a:t>Fb</a:t>
            </a:r>
            <a:r>
              <a:rPr lang="fi-FI">
                <a:ea typeface="Calibri" panose="020F0502020204030204" pitchFamily="34" charset="0"/>
              </a:rPr>
              <a:t>–ryhmässä jäsenistölle Live </a:t>
            </a:r>
            <a:r>
              <a:rPr lang="fi-FI" err="1">
                <a:ea typeface="Calibri" panose="020F0502020204030204" pitchFamily="34" charset="0"/>
              </a:rPr>
              <a:t>Stream</a:t>
            </a:r>
            <a:r>
              <a:rPr lang="fi-FI">
                <a:ea typeface="Calibri" panose="020F0502020204030204" pitchFamily="34" charset="0"/>
              </a:rPr>
              <a:t> –haastattelun/keskustelun vain puhelinta/läppäriä käyttäen.</a:t>
            </a:r>
          </a:p>
          <a:p>
            <a:pPr marL="371429" indent="-371429">
              <a:lnSpc>
                <a:spcPct val="150000"/>
              </a:lnSpc>
              <a:buFont typeface="Courier New" panose="02070309020205020404" pitchFamily="49" charset="0"/>
              <a:buChar char="o"/>
            </a:pPr>
            <a:r>
              <a:rPr lang="fi-FI">
                <a:ea typeface="Calibri" panose="020F0502020204030204" pitchFamily="34" charset="0"/>
              </a:rPr>
              <a:t>Esim. Valtuustoryhmän pj tai lautakuntavastaava voi vastata ajankohtaisiin kysymyksiin, joita Liven seuraajat voivat hänelle reaaliaikaisesti esittää.</a:t>
            </a:r>
          </a:p>
          <a:p>
            <a:pPr>
              <a:lnSpc>
                <a:spcPct val="150000"/>
              </a:lnSpc>
            </a:pPr>
            <a:r>
              <a:rPr lang="fi-FI" b="1">
                <a:ea typeface="Calibri" panose="020F0502020204030204" pitchFamily="34" charset="0"/>
              </a:rPr>
              <a:t>Teams -keskustelutilaisuus</a:t>
            </a:r>
          </a:p>
          <a:p>
            <a:pPr marL="371429" indent="-371429">
              <a:lnSpc>
                <a:spcPct val="150000"/>
              </a:lnSpc>
              <a:buFont typeface="Courier New" panose="02070309020205020404" pitchFamily="49" charset="0"/>
              <a:buChar char="o"/>
            </a:pPr>
            <a:r>
              <a:rPr lang="fi-FI">
                <a:ea typeface="Calibri" panose="020F0502020204030204" pitchFamily="34" charset="0"/>
              </a:rPr>
              <a:t>Pyytämällä apua piirin työntekijöiltä voi yhdistys järjestää sisäisen videokeskustelun esimerkiksi hallitukselle ja valtuustoryhmälle.</a:t>
            </a:r>
          </a:p>
          <a:p>
            <a:pPr marL="371429" indent="-371429">
              <a:lnSpc>
                <a:spcPct val="150000"/>
              </a:lnSpc>
              <a:buFont typeface="Courier New" panose="02070309020205020404" pitchFamily="49" charset="0"/>
              <a:buChar char="o"/>
            </a:pPr>
            <a:r>
              <a:rPr lang="fi-FI">
                <a:ea typeface="Calibri" panose="020F0502020204030204" pitchFamily="34" charset="0"/>
              </a:rPr>
              <a:t>Alustajaksi voi kutsua etänä asiantuntijoita tai vaikka kansanedustajan.</a:t>
            </a:r>
          </a:p>
          <a:p>
            <a:pPr marL="371429" indent="-371429">
              <a:lnSpc>
                <a:spcPct val="150000"/>
              </a:lnSpc>
              <a:buFont typeface="Courier New" panose="02070309020205020404" pitchFamily="49" charset="0"/>
              <a:buChar char="o"/>
            </a:pPr>
            <a:endParaRPr lang="fi-FI">
              <a:ea typeface="Calibri" panose="020F0502020204030204" pitchFamily="34" charset="0"/>
            </a:endParaRPr>
          </a:p>
          <a:p>
            <a:endParaRPr lang="fi-FI"/>
          </a:p>
        </p:txBody>
      </p:sp>
      <p:sp>
        <p:nvSpPr>
          <p:cNvPr id="4" name="Dian numeron paikkamerkki 3"/>
          <p:cNvSpPr>
            <a:spLocks noGrp="1"/>
          </p:cNvSpPr>
          <p:nvPr>
            <p:ph type="sldNum" sz="quarter" idx="5"/>
          </p:nvPr>
        </p:nvSpPr>
        <p:spPr/>
        <p:txBody>
          <a:bodyPr/>
          <a:lstStyle/>
          <a:p>
            <a:fld id="{7EFFCAD8-0687-4C26-9251-41C674C737D0}" type="slidenum">
              <a:rPr lang="fi-FI" smtClean="0"/>
              <a:t>25</a:t>
            </a:fld>
            <a:endParaRPr lang="fi-FI"/>
          </a:p>
        </p:txBody>
      </p:sp>
    </p:spTree>
    <p:extLst>
      <p:ext uri="{BB962C8B-B14F-4D97-AF65-F5344CB8AC3E}">
        <p14:creationId xmlns:p14="http://schemas.microsoft.com/office/powerpoint/2010/main" val="3860572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709930" y="4925407"/>
            <a:ext cx="5679440" cy="4795699"/>
          </a:xfrm>
        </p:spPr>
        <p:txBody>
          <a:bodyPr/>
          <a:lstStyle/>
          <a:p>
            <a:r>
              <a:rPr lang="fi-FI" b="1" dirty="0"/>
              <a:t>Kaikki kokoomuksen järjestämät tapahtumat on suunniteltava myös kuntavaalien näkökulmasta.</a:t>
            </a:r>
          </a:p>
          <a:p>
            <a:r>
              <a:rPr lang="fi-FI" dirty="0"/>
              <a:t> </a:t>
            </a:r>
          </a:p>
          <a:p>
            <a:r>
              <a:rPr lang="fi-FI" dirty="0"/>
              <a:t>Kuntavaalien näkyvin kampanjointi keskittyy perinteisesti viimeisiin viikkoihin ennen vaaleja. Kaikki tuona aikana järjestettävät tilaisuudet on suunniteltava hyvissä ajoin ennakkoon.</a:t>
            </a:r>
          </a:p>
          <a:p>
            <a:r>
              <a:rPr lang="fi-FI" dirty="0"/>
              <a:t>Tapahtumien suunnitteluvaiheessa on hyvä miettiä, ovatko kaikki kampanjan kohderyhmät, kohdealueet ja asiatavoitteet tulleet jonkun järjestettävän tapahtuman kautta otetuksi huomioon.</a:t>
            </a:r>
          </a:p>
          <a:p>
            <a:endParaRPr lang="fi-FI" dirty="0"/>
          </a:p>
          <a:p>
            <a:r>
              <a:rPr lang="fi-FI" b="1" dirty="0"/>
              <a:t>Vinkkilista tapahtuman suunnitteluun</a:t>
            </a:r>
          </a:p>
          <a:p>
            <a:pPr marL="680954" lvl="1" indent="-185715">
              <a:buFont typeface="Arial" panose="020B0604020202020204" pitchFamily="34" charset="0"/>
              <a:buChar char="•"/>
            </a:pPr>
            <a:r>
              <a:rPr lang="fi-FI" dirty="0"/>
              <a:t>Mikä on tapahtuman tavoite?</a:t>
            </a:r>
          </a:p>
          <a:p>
            <a:pPr marL="680954" lvl="1" indent="-185715">
              <a:buFont typeface="Arial" panose="020B0604020202020204" pitchFamily="34" charset="0"/>
              <a:buChar char="•"/>
            </a:pPr>
            <a:r>
              <a:rPr lang="fi-FI" dirty="0"/>
              <a:t>Kenelle tapahtuma järjestetään?</a:t>
            </a:r>
          </a:p>
          <a:p>
            <a:pPr marL="680954" lvl="1" indent="-185715">
              <a:buFont typeface="Arial" panose="020B0604020202020204" pitchFamily="34" charset="0"/>
              <a:buChar char="•"/>
            </a:pPr>
            <a:r>
              <a:rPr lang="fi-FI" dirty="0"/>
              <a:t>Millainen (asia)sisältö tapahtumassa on?</a:t>
            </a:r>
          </a:p>
          <a:p>
            <a:pPr marL="680954" lvl="1" indent="-185715">
              <a:buFont typeface="Arial" panose="020B0604020202020204" pitchFamily="34" charset="0"/>
              <a:buChar char="•"/>
            </a:pPr>
            <a:r>
              <a:rPr lang="fi-FI" dirty="0"/>
              <a:t>Milloin ja missä tapahtuma järjestetään?</a:t>
            </a:r>
          </a:p>
          <a:p>
            <a:pPr marL="680954" lvl="1" indent="-185715">
              <a:buFont typeface="Arial" panose="020B0604020202020204" pitchFamily="34" charset="0"/>
              <a:buChar char="•"/>
            </a:pPr>
            <a:r>
              <a:rPr lang="fi-FI" dirty="0"/>
              <a:t>Miten tapahtuma tukee ehdokashankintaa?</a:t>
            </a:r>
          </a:p>
          <a:p>
            <a:pPr marL="680954" lvl="1" indent="-185715">
              <a:buFont typeface="Arial" panose="020B0604020202020204" pitchFamily="34" charset="0"/>
              <a:buChar char="•"/>
            </a:pPr>
            <a:r>
              <a:rPr lang="fi-FI" dirty="0"/>
              <a:t>Miten tapahtuma tukee kokoomuksen tavoitteiden esittelyä?</a:t>
            </a:r>
          </a:p>
          <a:p>
            <a:pPr marL="680954" lvl="1" indent="-185715">
              <a:buFont typeface="Arial" panose="020B0604020202020204" pitchFamily="34" charset="0"/>
              <a:buChar char="•"/>
            </a:pPr>
            <a:r>
              <a:rPr lang="fi-FI" dirty="0"/>
              <a:t>Miten tapahtuma tukee uusien ideoiden keräämistä?</a:t>
            </a:r>
          </a:p>
          <a:p>
            <a:pPr marL="680954" lvl="1" indent="-185715">
              <a:buFont typeface="Arial" panose="020B0604020202020204" pitchFamily="34" charset="0"/>
              <a:buChar char="•"/>
            </a:pPr>
            <a:r>
              <a:rPr lang="fi-FI" dirty="0"/>
              <a:t>Miten tapahtuma tukee vaalityön varainhankintaa?</a:t>
            </a:r>
          </a:p>
          <a:p>
            <a:pPr marL="680954" lvl="1" indent="-185715">
              <a:buFont typeface="Arial" panose="020B0604020202020204" pitchFamily="34" charset="0"/>
              <a:buChar char="•"/>
            </a:pPr>
            <a:r>
              <a:rPr lang="fi-FI" dirty="0"/>
              <a:t>Kuinka kohderyhmä tavoitetaan? </a:t>
            </a:r>
          </a:p>
          <a:p>
            <a:pPr marL="680954" lvl="1" indent="-185715">
              <a:buFont typeface="Arial" panose="020B0604020202020204" pitchFamily="34" charset="0"/>
              <a:buChar char="•"/>
            </a:pPr>
            <a:r>
              <a:rPr lang="fi-FI" dirty="0"/>
              <a:t>Mikä on tapahtuman budjetti?</a:t>
            </a:r>
          </a:p>
          <a:p>
            <a:pPr marL="680954" lvl="1" indent="-185715">
              <a:buFont typeface="Arial" panose="020B0604020202020204" pitchFamily="34" charset="0"/>
              <a:buChar char="•"/>
            </a:pPr>
            <a:r>
              <a:rPr lang="fi-FI" dirty="0"/>
              <a:t>Työnjaon organisointi?             </a:t>
            </a:r>
          </a:p>
          <a:p>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26</a:t>
            </a:fld>
            <a:endParaRPr lang="fi-FI"/>
          </a:p>
        </p:txBody>
      </p:sp>
    </p:spTree>
    <p:extLst>
      <p:ext uri="{BB962C8B-B14F-4D97-AF65-F5344CB8AC3E}">
        <p14:creationId xmlns:p14="http://schemas.microsoft.com/office/powerpoint/2010/main" val="2181437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447704" y="4733508"/>
            <a:ext cx="6382975" cy="4029879"/>
          </a:xfrm>
        </p:spPr>
        <p:txBody>
          <a:bodyPr/>
          <a:lstStyle/>
          <a:p>
            <a:r>
              <a:rPr lang="fi-FI" b="1" dirty="0"/>
              <a:t>Hyvään vaalitulokseen vaikuttavat ne päätökset, joita kokoomuslaiset kunnissa tekevät. Niissä näkyy, miten yhteisiä asioitamme on hoidettu. </a:t>
            </a:r>
          </a:p>
          <a:p>
            <a:r>
              <a:rPr lang="fi-FI" dirty="0"/>
              <a:t> </a:t>
            </a:r>
          </a:p>
          <a:p>
            <a:r>
              <a:rPr lang="fi-FI" dirty="0"/>
              <a:t>On tärkeää, että kokoomuslaisia saavutuksia nostetaan esiin niin sosiaalisessa mediassa, verkossa kuin paikallislehdissäkin ja lähempänä vaaleja muistutetaan niistä: ”</a:t>
            </a:r>
            <a:r>
              <a:rPr lang="fi-FI" b="1" i="1" dirty="0"/>
              <a:t>Vuosi sitten hyväksyttiin kokoomuksen aloite lukutaidon edistämisestä…</a:t>
            </a:r>
            <a:r>
              <a:rPr lang="fi-FI" dirty="0"/>
              <a:t>”. </a:t>
            </a:r>
          </a:p>
          <a:p>
            <a:endParaRPr lang="fi-FI" dirty="0"/>
          </a:p>
          <a:p>
            <a:r>
              <a:rPr lang="fi-FI" dirty="0"/>
              <a:t>Yhdistyksenne on syytä palata edellisten vaalien vaalitavoitteisiin ja katsoa, mitkä niistä ovat toteutuneet tai edistyneet kuluneen valtuustokauden aikana. Saavutusten lisäksi on myös visioitava tulevaa: mitkä asiat kunnassa toimivat ja mitä tulisi kohentaa? Mitä käytännön asioita kokoomus tekisi, jotta kuntalaisten elämä helpottuisi ja paranisi? </a:t>
            </a:r>
          </a:p>
          <a:p>
            <a:r>
              <a:rPr lang="fi-FI" dirty="0"/>
              <a:t>Yhdistyksenne voi tehdä rohkeitakin avauksia ja valtuustoaloitteita yhteistyössä kokoomuksen valtuutettujen kanssa. Kuntalaisille tulee välittää viestiä siitä, että meillä on halu vaikuttaa. Myös avauksista ja aloitteista, jotka eivät ole vielä edenneet, on hyvä kertoa: ”</a:t>
            </a:r>
            <a:r>
              <a:rPr lang="fi-FI" b="1" i="1" dirty="0"/>
              <a:t>Kokoomus jatkaa työtään X:n edistämiseksi…</a:t>
            </a:r>
            <a:r>
              <a:rPr lang="fi-FI" dirty="0"/>
              <a:t>”.</a:t>
            </a:r>
          </a:p>
          <a:p>
            <a:endParaRPr lang="fi-FI" dirty="0"/>
          </a:p>
          <a:p>
            <a:r>
              <a:rPr lang="fi-FI" b="1" dirty="0"/>
              <a:t>Esimerkkejä:</a:t>
            </a:r>
          </a:p>
          <a:p>
            <a:pPr marL="247620" indent="-247620">
              <a:buAutoNum type="arabicParenR"/>
            </a:pPr>
            <a:r>
              <a:rPr lang="fi-FI" sz="1100" dirty="0"/>
              <a:t>Hyvinkäällä nostettiin keskusteluun autojen ja kevyen liikenteen toimintojen yhteensovittaminen.  Asiasta tehtiin aloite ja järjestettiin yleinen katselmus. Kokoomus kustansi bussikuljetuksen katselmuspaikalle.</a:t>
            </a:r>
          </a:p>
          <a:p>
            <a:pPr marL="247620" indent="-247620">
              <a:buFontTx/>
              <a:buAutoNum type="arabicParenR"/>
            </a:pPr>
            <a:r>
              <a:rPr lang="fi-FI" sz="1100" dirty="0"/>
              <a:t>2) Hirvensalmella FB-ryhmässä noussut keskustelu koirapuiston saamiseksi kuntaan johti myös aloitteeseen ja koirille sekä niiden omistajille järjestettiin kävely tutustumaan tuleviin mahdollisiin koirapuistopaikkoihin.</a:t>
            </a:r>
          </a:p>
          <a:p>
            <a:pPr marL="247620" indent="-247620">
              <a:buFontTx/>
              <a:buAutoNum type="arabicParenR"/>
            </a:pPr>
            <a:r>
              <a:rPr lang="fi-FI" sz="1100" dirty="0"/>
              <a:t>3) Kun kokoomusvaltuutettu Jyväskylässä tekee valtuustoaloitteen, aloiteteksti kopioidaan ja julkaistaan blogikirjoituksena yhdistyksen nettisivuilla. Näin tehdyt aloitteet päätyvät yhteen paikkaan ”arkistoon” ja ne voidaan jakaa sieltä myös sosiaaliseen mediaan. Hyväksytyistä ja edenneistä aloitteista voidaan tehdä samalla tavalla nostoja sosiaaliseen mediaan kun ne tulevat ajankohtaiseksi.</a:t>
            </a:r>
          </a:p>
          <a:p>
            <a:pPr marL="247620" indent="-247620">
              <a:buAutoNum type="arabicParenR"/>
            </a:pPr>
            <a:endParaRPr lang="fi-FI" dirty="0"/>
          </a:p>
          <a:p>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27</a:t>
            </a:fld>
            <a:endParaRPr lang="fi-FI"/>
          </a:p>
        </p:txBody>
      </p:sp>
    </p:spTree>
    <p:extLst>
      <p:ext uri="{BB962C8B-B14F-4D97-AF65-F5344CB8AC3E}">
        <p14:creationId xmlns:p14="http://schemas.microsoft.com/office/powerpoint/2010/main" val="3430139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709929" y="4925407"/>
            <a:ext cx="5903292" cy="5087917"/>
          </a:xfrm>
        </p:spPr>
        <p:txBody>
          <a:bodyPr/>
          <a:lstStyle/>
          <a:p>
            <a:r>
              <a:rPr lang="fi-FI" b="1" dirty="0"/>
              <a:t>Vaalikulujen kattamiseksi voidaan käyttää monia koeteltuja tapoja</a:t>
            </a:r>
          </a:p>
          <a:p>
            <a:endParaRPr lang="fi-FI" b="1" dirty="0"/>
          </a:p>
          <a:p>
            <a:pPr marL="185715" indent="-185715">
              <a:buFont typeface="Arial" panose="020B0604020202020204" pitchFamily="34" charset="0"/>
              <a:buChar char="•"/>
            </a:pPr>
            <a:r>
              <a:rPr lang="fi-FI" b="1" dirty="0"/>
              <a:t> Luottamushenkilömaksut:</a:t>
            </a:r>
            <a:br>
              <a:rPr lang="fi-FI" dirty="0"/>
            </a:br>
            <a:r>
              <a:rPr lang="fi-FI" dirty="0"/>
              <a:t>Kokoomus perii luottamustehtävistäpalkkioista luottamushenkilömaksun. Suositus on vähintään 20 prosenttia maksettujen palkkioiden määrästä. </a:t>
            </a:r>
          </a:p>
          <a:p>
            <a:pPr marL="185715" indent="-185715">
              <a:buFont typeface="Arial" panose="020B0604020202020204" pitchFamily="34" charset="0"/>
              <a:buChar char="•"/>
            </a:pPr>
            <a:r>
              <a:rPr lang="fi-FI" b="1" dirty="0"/>
              <a:t>Ehdokasmaksut:</a:t>
            </a:r>
            <a:br>
              <a:rPr lang="fi-FI" dirty="0"/>
            </a:br>
            <a:r>
              <a:rPr lang="fi-FI" dirty="0"/>
              <a:t>Ehdokkailta voidaan periä ehdokasmaksuja. Ne ovat perusteltuja, mikäli kerätyt varat käytetään yhteisiin kampanjamateriaaleihin (vaalijulisteet, lehtimainokset yms.).</a:t>
            </a:r>
          </a:p>
          <a:p>
            <a:pPr marL="185715" indent="-185715">
              <a:buFont typeface="Arial" panose="020B0604020202020204" pitchFamily="34" charset="0"/>
              <a:buChar char="•"/>
            </a:pPr>
            <a:r>
              <a:rPr lang="fi-FI" b="1" dirty="0"/>
              <a:t>Kunnan tuki:</a:t>
            </a:r>
            <a:br>
              <a:rPr lang="fi-FI" dirty="0"/>
            </a:br>
            <a:r>
              <a:rPr lang="fi-FI" dirty="0"/>
              <a:t>Kuntalain mukaan kunta voi taloudellisesti tukea valtuustoryhmien toimintaa. </a:t>
            </a:r>
          </a:p>
          <a:p>
            <a:pPr marL="185715" indent="-185715">
              <a:buFont typeface="Arial" panose="020B0604020202020204" pitchFamily="34" charset="0"/>
              <a:buChar char="•"/>
            </a:pPr>
            <a:r>
              <a:rPr lang="fi-FI" b="1" dirty="0"/>
              <a:t>Vaalilehti:</a:t>
            </a:r>
            <a:br>
              <a:rPr lang="fi-FI" dirty="0"/>
            </a:br>
            <a:r>
              <a:rPr lang="fi-FI" dirty="0"/>
              <a:t>Yhdistyksenne vaalilehdet voivat olla täysin omia tai liitteitä paikallislehtien välissä. </a:t>
            </a:r>
          </a:p>
          <a:p>
            <a:pPr marL="185715" indent="-185715">
              <a:buFont typeface="Arial" panose="020B0604020202020204" pitchFamily="34" charset="0"/>
              <a:buChar char="•"/>
            </a:pPr>
            <a:r>
              <a:rPr lang="fi-FI" b="1" dirty="0"/>
              <a:t>Seminaarit:</a:t>
            </a:r>
            <a:br>
              <a:rPr lang="fi-FI" dirty="0"/>
            </a:br>
            <a:r>
              <a:rPr lang="fi-FI" dirty="0"/>
              <a:t>Seminaarit toimivat usein parhaiten usean kunnan yhteisinä. </a:t>
            </a:r>
          </a:p>
          <a:p>
            <a:pPr marL="185715" indent="-185715">
              <a:buFont typeface="Arial" panose="020B0604020202020204" pitchFamily="34" charset="0"/>
              <a:buChar char="•"/>
            </a:pPr>
            <a:r>
              <a:rPr lang="fi-FI" b="1" dirty="0"/>
              <a:t>Vapaamuotoiset tilaisuudet:</a:t>
            </a:r>
            <a:br>
              <a:rPr lang="fi-FI" dirty="0"/>
            </a:br>
            <a:r>
              <a:rPr lang="fi-FI" dirty="0"/>
              <a:t>Kevyttä ohjelmaa ja yhdessäoloa, voi periä illalliskortin muodossa maksun. Illalliskorttiin on mahdollista sisällyttää pieni varainhankintaosuus.</a:t>
            </a:r>
          </a:p>
          <a:p>
            <a:pPr marL="185715" indent="-185715">
              <a:buFont typeface="Arial" panose="020B0604020202020204" pitchFamily="34" charset="0"/>
              <a:buChar char="•"/>
            </a:pPr>
            <a:r>
              <a:rPr lang="fi-FI" b="1" dirty="0"/>
              <a:t>Yleiset tilaisuudet:</a:t>
            </a:r>
            <a:br>
              <a:rPr lang="fi-FI" dirty="0"/>
            </a:br>
            <a:r>
              <a:rPr lang="fi-FI" dirty="0"/>
              <a:t>Myytäviin kokoomustuotteisiin voi tutustua osoitteessa: </a:t>
            </a:r>
            <a:r>
              <a:rPr lang="fi-FI" u="sng" dirty="0">
                <a:hlinkClick r:id="rId3"/>
              </a:rPr>
              <a:t>www.kokoomuspuoti.fi</a:t>
            </a:r>
            <a:r>
              <a:rPr lang="fi-FI" dirty="0"/>
              <a:t> </a:t>
            </a:r>
          </a:p>
          <a:p>
            <a:pPr marL="185715" indent="-185715">
              <a:buFont typeface="Arial" panose="020B0604020202020204" pitchFamily="34" charset="0"/>
              <a:buChar char="•"/>
            </a:pPr>
            <a:r>
              <a:rPr lang="fi-FI" b="1" dirty="0"/>
              <a:t>Kulukuri:</a:t>
            </a:r>
            <a:br>
              <a:rPr lang="fi-FI" dirty="0"/>
            </a:br>
            <a:r>
              <a:rPr lang="fi-FI" dirty="0"/>
              <a:t>Kulujen minimointi on tehokas tapa pitää talous kurissa. </a:t>
            </a:r>
          </a:p>
          <a:p>
            <a:endParaRPr lang="fi-FI" b="1" dirty="0"/>
          </a:p>
          <a:p>
            <a:r>
              <a:rPr lang="fi-FI" b="1" dirty="0"/>
              <a:t>Lisää varainhankintakeinoja löytyy osoitteesta www.kansio.fi/varainhankinta	</a:t>
            </a:r>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28</a:t>
            </a:fld>
            <a:endParaRPr lang="fi-FI"/>
          </a:p>
        </p:txBody>
      </p:sp>
    </p:spTree>
    <p:extLst>
      <p:ext uri="{BB962C8B-B14F-4D97-AF65-F5344CB8AC3E}">
        <p14:creationId xmlns:p14="http://schemas.microsoft.com/office/powerpoint/2010/main" val="1046766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7EFFCAD8-0687-4C26-9251-41C674C737D0}" type="slidenum">
              <a:rPr lang="fi-FI" smtClean="0"/>
              <a:t>29</a:t>
            </a:fld>
            <a:endParaRPr lang="fi-FI"/>
          </a:p>
        </p:txBody>
      </p:sp>
    </p:spTree>
    <p:extLst>
      <p:ext uri="{BB962C8B-B14F-4D97-AF65-F5344CB8AC3E}">
        <p14:creationId xmlns:p14="http://schemas.microsoft.com/office/powerpoint/2010/main" val="361559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Yhdistyksen vaalivalmiuden arviointi </a:t>
            </a:r>
          </a:p>
          <a:p>
            <a:r>
              <a:rPr lang="fi-FI" dirty="0"/>
              <a:t> </a:t>
            </a:r>
          </a:p>
          <a:p>
            <a:r>
              <a:rPr lang="fi-FI" b="1" dirty="0"/>
              <a:t>Kohenna vaalivalmiutta, pohdi näitä:</a:t>
            </a:r>
          </a:p>
          <a:p>
            <a:pPr lvl="1"/>
            <a:r>
              <a:rPr lang="fi-FI" b="1" dirty="0"/>
              <a:t>Ehdokashankinta</a:t>
            </a:r>
            <a:endParaRPr lang="fi-FI" dirty="0"/>
          </a:p>
          <a:p>
            <a:pPr lvl="1"/>
            <a:r>
              <a:rPr lang="fi-FI" b="1" dirty="0"/>
              <a:t>Kuntapolitiikka</a:t>
            </a:r>
            <a:endParaRPr lang="fi-FI" dirty="0"/>
          </a:p>
          <a:p>
            <a:pPr lvl="1"/>
            <a:r>
              <a:rPr lang="fi-FI" b="1" dirty="0"/>
              <a:t>Sisäinen viestintä</a:t>
            </a:r>
            <a:endParaRPr lang="fi-FI" dirty="0"/>
          </a:p>
          <a:p>
            <a:pPr lvl="1"/>
            <a:r>
              <a:rPr lang="fi-FI" b="1" dirty="0"/>
              <a:t>Ulkoinen viestintä</a:t>
            </a:r>
            <a:endParaRPr lang="fi-FI" dirty="0"/>
          </a:p>
          <a:p>
            <a:pPr lvl="1"/>
            <a:r>
              <a:rPr lang="fi-FI" b="1" dirty="0"/>
              <a:t>Vaalityön organisointi</a:t>
            </a:r>
            <a:endParaRPr lang="fi-FI" dirty="0"/>
          </a:p>
          <a:p>
            <a:pPr lvl="1"/>
            <a:r>
              <a:rPr lang="fi-FI" b="1" dirty="0"/>
              <a:t>Johtaminen ja voimavarat</a:t>
            </a:r>
            <a:endParaRPr lang="fi-FI" dirty="0"/>
          </a:p>
          <a:p>
            <a:endParaRPr lang="fi-FI" dirty="0"/>
          </a:p>
          <a:p>
            <a:r>
              <a:rPr lang="fi-FI" dirty="0"/>
              <a:t>Poliittisissa kysymyksissä, sekä paikallisissa että koko maata koskevissa, myös kilpailijoiden analysointi on välttämätöntä. Niin yhdistys kuin ehdokkaatkin tarvitsevat hyvän kokonaiskuvan siitä, missä ollaan menossa ja mitkä ovat kokoomuksen vahvuudet suhteessa muihin puolueisiin.</a:t>
            </a:r>
          </a:p>
          <a:p>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3</a:t>
            </a:fld>
            <a:endParaRPr lang="fi-FI"/>
          </a:p>
        </p:txBody>
      </p:sp>
    </p:spTree>
    <p:extLst>
      <p:ext uri="{BB962C8B-B14F-4D97-AF65-F5344CB8AC3E}">
        <p14:creationId xmlns:p14="http://schemas.microsoft.com/office/powerpoint/2010/main" val="4033644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9F2ACDC-4996-4B80-A8C0-EAEE891AF22B}" type="slidenum">
              <a:rPr lang="fi-FI" smtClean="0"/>
              <a:t>30</a:t>
            </a:fld>
            <a:endParaRPr lang="fi-FI"/>
          </a:p>
        </p:txBody>
      </p:sp>
    </p:spTree>
    <p:extLst>
      <p:ext uri="{BB962C8B-B14F-4D97-AF65-F5344CB8AC3E}">
        <p14:creationId xmlns:p14="http://schemas.microsoft.com/office/powerpoint/2010/main" val="31803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a:t>Kuntapolitiikan tarkastelu</a:t>
            </a:r>
          </a:p>
          <a:p>
            <a:r>
              <a:rPr lang="fi-FI"/>
              <a:t> </a:t>
            </a:r>
          </a:p>
          <a:p>
            <a:r>
              <a:rPr lang="fi-FI" b="1"/>
              <a:t>Miten kuluva vaalikausi on sujunut?</a:t>
            </a:r>
          </a:p>
          <a:p>
            <a:endParaRPr lang="fi-FI"/>
          </a:p>
          <a:p>
            <a:r>
              <a:rPr lang="fi-FI" b="1"/>
              <a:t>Mitä kokoomus on kuluvalla vaalikaudella saavuttanut?</a:t>
            </a:r>
            <a:endParaRPr lang="fi-FI"/>
          </a:p>
          <a:p>
            <a:r>
              <a:rPr lang="fi-FI" b="1"/>
              <a:t>Mistä kunnassa keskustellaan juuri nyt?</a:t>
            </a:r>
            <a:endParaRPr lang="fi-FI"/>
          </a:p>
          <a:p>
            <a:r>
              <a:rPr lang="fi-FI" b="1"/>
              <a:t>Kuntapolitiikan tarkastelu on hyvä aloittaa ihmistä lähellä olevista asioista.</a:t>
            </a:r>
            <a:endParaRPr lang="fi-FI"/>
          </a:p>
        </p:txBody>
      </p:sp>
      <p:sp>
        <p:nvSpPr>
          <p:cNvPr id="4" name="Dian numeron paikkamerkki 3"/>
          <p:cNvSpPr>
            <a:spLocks noGrp="1"/>
          </p:cNvSpPr>
          <p:nvPr>
            <p:ph type="sldNum" sz="quarter" idx="5"/>
          </p:nvPr>
        </p:nvSpPr>
        <p:spPr/>
        <p:txBody>
          <a:bodyPr/>
          <a:lstStyle/>
          <a:p>
            <a:fld id="{7EFFCAD8-0687-4C26-9251-41C674C737D0}" type="slidenum">
              <a:rPr lang="fi-FI" smtClean="0"/>
              <a:t>4</a:t>
            </a:fld>
            <a:endParaRPr lang="fi-FI"/>
          </a:p>
        </p:txBody>
      </p:sp>
    </p:spTree>
    <p:extLst>
      <p:ext uri="{BB962C8B-B14F-4D97-AF65-F5344CB8AC3E}">
        <p14:creationId xmlns:p14="http://schemas.microsoft.com/office/powerpoint/2010/main" val="162673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Vaalityö alkaa tarpeellisella järjestäytymisellä ja ehdokashankinnalla, jota tehdään useimmissa kunnissa ehdokaslistojen jättämiseen asti. </a:t>
            </a:r>
          </a:p>
          <a:p>
            <a:r>
              <a:rPr lang="fi-FI" dirty="0"/>
              <a:t> </a:t>
            </a:r>
          </a:p>
          <a:p>
            <a:r>
              <a:rPr lang="fi-FI" dirty="0"/>
              <a:t>Suuremmissa kunnissa kokoomuksen vaalityön johtamisesta vastaa kunnallisjärjestö. Niissä kunnissa, joissa kunnallisjärjestöä ei ole, vastuu on kokoomuksen paikallisyhdistyksillä yhdessä. Kuntatason toimijoilla ovat tukena sekä piirijärjestö että puolue.</a:t>
            </a:r>
          </a:p>
          <a:p>
            <a:endParaRPr lang="fi-FI" dirty="0"/>
          </a:p>
          <a:p>
            <a:r>
              <a:rPr lang="fi-FI" dirty="0"/>
              <a:t>Nimetkää erillinen vaalityöryhmä kunnallisjärjestön tai kokoomusyhdistyksen hallituksen avuksi valmistelemaan toimintaa ja hoitamaan vaalien käytännön järjestelyt. </a:t>
            </a:r>
          </a:p>
          <a:p>
            <a:endParaRPr lang="fi-FI" dirty="0"/>
          </a:p>
          <a:p>
            <a:r>
              <a:rPr lang="fi-FI" dirty="0"/>
              <a:t>Erillisen vaalityöryhmän nimeäminen korostaa tehtävän projektiluonnetta ja tieto hankkeen rajallisesta kestosta antaa osallistujille voimia työhön. Kerätkää työryhmään kaikki saatavissa oleva järjestöllinen ja kuntapoliittinen tietotaito monipuolisesti mukaan. Mitä kattavammin poliittinen ja järjestöllinen osaaminen on edustettu vaalityöryhmässä, sitä todennäköisempää menestyminen on.</a:t>
            </a:r>
          </a:p>
        </p:txBody>
      </p:sp>
      <p:sp>
        <p:nvSpPr>
          <p:cNvPr id="4" name="Dian numeron paikkamerkki 3"/>
          <p:cNvSpPr>
            <a:spLocks noGrp="1"/>
          </p:cNvSpPr>
          <p:nvPr>
            <p:ph type="sldNum" sz="quarter" idx="5"/>
          </p:nvPr>
        </p:nvSpPr>
        <p:spPr/>
        <p:txBody>
          <a:bodyPr/>
          <a:lstStyle/>
          <a:p>
            <a:fld id="{7EFFCAD8-0687-4C26-9251-41C674C737D0}" type="slidenum">
              <a:rPr lang="fi-FI" smtClean="0"/>
              <a:t>5</a:t>
            </a:fld>
            <a:endParaRPr lang="fi-FI"/>
          </a:p>
        </p:txBody>
      </p:sp>
    </p:spTree>
    <p:extLst>
      <p:ext uri="{BB962C8B-B14F-4D97-AF65-F5344CB8AC3E}">
        <p14:creationId xmlns:p14="http://schemas.microsoft.com/office/powerpoint/2010/main" val="306259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Vaalityöryhmän tehtävät</a:t>
            </a:r>
          </a:p>
          <a:p>
            <a:r>
              <a:rPr lang="fi-FI" dirty="0"/>
              <a:t> </a:t>
            </a:r>
          </a:p>
          <a:p>
            <a:r>
              <a:rPr lang="fi-FI" dirty="0"/>
              <a:t>Vaalityöryhmää johtaa nimetty vaalipäällikkö. Vaalityöryhmä vastaa suunnitelmien valmistelusta, toimenpiteiden ja kampanjan jalkauttamisesta, toteutuksen seurannasta ja kaiken kaikkiaan vaalityön johtamisesta. Työn ja osaamisen jakamiseksi se voi nimetä vastuuhenkilöitä tai työryhmiä. </a:t>
            </a:r>
          </a:p>
          <a:p>
            <a:endParaRPr lang="fi-FI" dirty="0"/>
          </a:p>
          <a:p>
            <a:r>
              <a:rPr lang="fi-FI" dirty="0"/>
              <a:t>Yliorganisoitumista kannattaa välttää. Kunnan koko ja tekijöiden määrä vaikuttavat työnjakoon. Organisaatiota on oltava valmis tarpeen mukaan muuttamaan vaalityön edetessä.</a:t>
            </a:r>
          </a:p>
          <a:p>
            <a:endParaRPr lang="fi-FI" dirty="0"/>
          </a:p>
          <a:p>
            <a:r>
              <a:rPr lang="fi-FI" b="1" dirty="0"/>
              <a:t>Vaalityöryhmän työskentely</a:t>
            </a:r>
          </a:p>
          <a:p>
            <a:endParaRPr lang="fi-FI" b="1" dirty="0"/>
          </a:p>
          <a:p>
            <a:r>
              <a:rPr lang="fi-FI" dirty="0"/>
              <a:t>Aikana, jolloin fyysinen vuorovaikutus tulee minimoida, vaalityöryhmän on muiden vastaavien työryhmien tavoin järjestettävä yhteydenpitonsa muuten kuin kokoontumalla samaan paikkaan. Ohjeita etätyöskentelytavoista kokoomuksessa löytyy verkko-osoitteesta </a:t>
            </a:r>
            <a:r>
              <a:rPr lang="fi-FI" b="1" u="sng" dirty="0"/>
              <a:t>www.bit.ly/kokyhdistys</a:t>
            </a:r>
          </a:p>
          <a:p>
            <a:r>
              <a:rPr lang="fi-FI" dirty="0"/>
              <a:t>. </a:t>
            </a:r>
          </a:p>
        </p:txBody>
      </p:sp>
      <p:sp>
        <p:nvSpPr>
          <p:cNvPr id="4" name="Dian numeron paikkamerkki 3"/>
          <p:cNvSpPr>
            <a:spLocks noGrp="1"/>
          </p:cNvSpPr>
          <p:nvPr>
            <p:ph type="sldNum" sz="quarter" idx="5"/>
          </p:nvPr>
        </p:nvSpPr>
        <p:spPr/>
        <p:txBody>
          <a:bodyPr/>
          <a:lstStyle/>
          <a:p>
            <a:fld id="{7EFFCAD8-0687-4C26-9251-41C674C737D0}" type="slidenum">
              <a:rPr lang="fi-FI" smtClean="0"/>
              <a:t>6</a:t>
            </a:fld>
            <a:endParaRPr lang="fi-FI"/>
          </a:p>
        </p:txBody>
      </p:sp>
    </p:spTree>
    <p:extLst>
      <p:ext uri="{BB962C8B-B14F-4D97-AF65-F5344CB8AC3E}">
        <p14:creationId xmlns:p14="http://schemas.microsoft.com/office/powerpoint/2010/main" val="134547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a:t>Vaalityöryhmän Työnjako</a:t>
            </a:r>
          </a:p>
          <a:p>
            <a:r>
              <a:rPr lang="fi-FI"/>
              <a:t> </a:t>
            </a:r>
          </a:p>
          <a:p>
            <a:r>
              <a:rPr lang="fi-FI"/>
              <a:t>Työn ja osaamisen jakamiseksi se voi nimetä vastuuhenkilöitä tai työryhmiä. Yliorganisoitumista kannattaa välttää. Kunnan koko ja tekijöiden määrä vaikuttavat työnjakoon. Organisaatiota on oltava valmis tarpeen mukaan muuttamaan vaalityön edetessä.</a:t>
            </a:r>
          </a:p>
          <a:p>
            <a:endParaRPr lang="fi-FI"/>
          </a:p>
        </p:txBody>
      </p:sp>
      <p:sp>
        <p:nvSpPr>
          <p:cNvPr id="4" name="Dian numeron paikkamerkki 3"/>
          <p:cNvSpPr>
            <a:spLocks noGrp="1"/>
          </p:cNvSpPr>
          <p:nvPr>
            <p:ph type="sldNum" sz="quarter" idx="5"/>
          </p:nvPr>
        </p:nvSpPr>
        <p:spPr/>
        <p:txBody>
          <a:bodyPr/>
          <a:lstStyle/>
          <a:p>
            <a:fld id="{7EFFCAD8-0687-4C26-9251-41C674C737D0}" type="slidenum">
              <a:rPr lang="fi-FI" smtClean="0"/>
              <a:t>7</a:t>
            </a:fld>
            <a:endParaRPr lang="fi-FI"/>
          </a:p>
        </p:txBody>
      </p:sp>
    </p:spTree>
    <p:extLst>
      <p:ext uri="{BB962C8B-B14F-4D97-AF65-F5344CB8AC3E}">
        <p14:creationId xmlns:p14="http://schemas.microsoft.com/office/powerpoint/2010/main" val="228643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Ehdokaslistan jättäminen</a:t>
            </a:r>
          </a:p>
          <a:p>
            <a:r>
              <a:rPr lang="fi-FI" dirty="0"/>
              <a:t> </a:t>
            </a:r>
          </a:p>
          <a:p>
            <a:r>
              <a:rPr lang="fi-FI" dirty="0"/>
              <a:t>Kokoomuksen puoluehallitus nimeää sen yhdistyksen, joka asettaa kokoomuksen ehdokkaat kunnassasi. Ehdokkaat asettava yhdistys nimeää ja valtuuttaa vaaliasiamiehen tehtäväänsä. </a:t>
            </a:r>
          </a:p>
          <a:p>
            <a:endParaRPr lang="fi-FI" dirty="0"/>
          </a:p>
          <a:p>
            <a:r>
              <a:rPr lang="fi-FI" dirty="0"/>
              <a:t>Vaaliasiamiehen valtuutuksen allekirjoittajien tulee olla yhdistysrekisterissä olevat viralliset yhdistyksen nimenkirjoittajat. Kyseinen yhdistys tulee saamaan puolueelta ehdokaslistan jättämiseen liittyvät asiakirjat ja ohjeet.</a:t>
            </a:r>
            <a:br>
              <a:rPr lang="fi-FI" dirty="0"/>
            </a:br>
            <a:endParaRPr lang="fi-FI" dirty="0"/>
          </a:p>
        </p:txBody>
      </p:sp>
      <p:sp>
        <p:nvSpPr>
          <p:cNvPr id="4" name="Dian numeron paikkamerkki 3"/>
          <p:cNvSpPr>
            <a:spLocks noGrp="1"/>
          </p:cNvSpPr>
          <p:nvPr>
            <p:ph type="sldNum" sz="quarter" idx="5"/>
          </p:nvPr>
        </p:nvSpPr>
        <p:spPr/>
        <p:txBody>
          <a:bodyPr/>
          <a:lstStyle/>
          <a:p>
            <a:fld id="{7EFFCAD8-0687-4C26-9251-41C674C737D0}" type="slidenum">
              <a:rPr lang="fi-FI" smtClean="0"/>
              <a:t>8</a:t>
            </a:fld>
            <a:endParaRPr lang="fi-FI"/>
          </a:p>
        </p:txBody>
      </p:sp>
    </p:spTree>
    <p:extLst>
      <p:ext uri="{BB962C8B-B14F-4D97-AF65-F5344CB8AC3E}">
        <p14:creationId xmlns:p14="http://schemas.microsoft.com/office/powerpoint/2010/main" val="52942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an kuvan paikkamerkki 1">
            <a:extLst>
              <a:ext uri="{FF2B5EF4-FFF2-40B4-BE49-F238E27FC236}">
                <a16:creationId xmlns:a16="http://schemas.microsoft.com/office/drawing/2014/main" id="{2A06CA64-5AB8-4C0B-A511-AC8476D3D896}"/>
              </a:ext>
            </a:extLst>
          </p:cNvPr>
          <p:cNvSpPr>
            <a:spLocks noGrp="1" noRot="1" noChangeAspect="1" noChangeArrowheads="1" noTextEdit="1"/>
          </p:cNvSpPr>
          <p:nvPr>
            <p:ph type="sldImg"/>
          </p:nvPr>
        </p:nvSpPr>
        <p:spPr>
          <a:ln/>
        </p:spPr>
      </p:sp>
      <p:sp>
        <p:nvSpPr>
          <p:cNvPr id="83971" name="Huomautusten paikkamerkki 2">
            <a:extLst>
              <a:ext uri="{FF2B5EF4-FFF2-40B4-BE49-F238E27FC236}">
                <a16:creationId xmlns:a16="http://schemas.microsoft.com/office/drawing/2014/main" id="{B983129F-36A3-4548-9CC1-16C642747088}"/>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b="1" dirty="0"/>
              <a:t>Ehdokashankinnassa ei kannata jäädä odottamaan kiirettä, vaan toimia ajoissa. Kuntavaalien menestyksekäs ehdokashankinta on pitkä prosessi. </a:t>
            </a:r>
          </a:p>
          <a:p>
            <a:r>
              <a:rPr lang="fi-FI" b="1" dirty="0"/>
              <a:t> </a:t>
            </a:r>
          </a:p>
          <a:p>
            <a:r>
              <a:rPr lang="fi-FI" dirty="0"/>
              <a:t>Liikkeellä on oltava mieluiten jopa etuajassa. Hyvissä ajoin aloittaminen takaa, että ehdokaslistalle saadaan edustava ja laaja joukko kuntalaisia. Vaikka määrä ei yleensä korvaa laatua, kuntavaaleissa ehdokasjoukon kasvattaminen takaa myös äänimäärän kasvun. </a:t>
            </a:r>
          </a:p>
        </p:txBody>
      </p:sp>
      <p:sp>
        <p:nvSpPr>
          <p:cNvPr id="4" name="Dian numeron paikkamerkki 3">
            <a:extLst>
              <a:ext uri="{FF2B5EF4-FFF2-40B4-BE49-F238E27FC236}">
                <a16:creationId xmlns:a16="http://schemas.microsoft.com/office/drawing/2014/main" id="{D0C1813D-770A-4E01-A5A5-192FE4C3081B}"/>
              </a:ext>
            </a:extLst>
          </p:cNvPr>
          <p:cNvSpPr>
            <a:spLocks noGrp="1"/>
          </p:cNvSpPr>
          <p:nvPr>
            <p:ph type="sldNum" sz="quarter" idx="4294967295"/>
          </p:nvPr>
        </p:nvSpPr>
        <p:spPr>
          <a:xfrm>
            <a:off x="0" y="0"/>
            <a:ext cx="0" cy="0"/>
          </a:xfrm>
        </p:spPr>
        <p:txBody>
          <a:bodyPr/>
          <a:lstStyle/>
          <a:p>
            <a:pPr eaLnBrk="1" fontAlgn="auto" hangingPunct="1">
              <a:spcBef>
                <a:spcPts val="0"/>
              </a:spcBef>
              <a:spcAft>
                <a:spcPts val="0"/>
              </a:spcAft>
              <a:defRPr/>
            </a:pPr>
            <a:fld id="{B4EC841D-A30E-45DE-AFB1-D0A4711A9CE9}" type="slidenum">
              <a:rPr lang="fi-FI">
                <a:solidFill>
                  <a:prstClr val="black"/>
                </a:solidFill>
                <a:latin typeface="Calibri" panose="020F0502020204030204"/>
              </a:rPr>
              <a:pPr eaLnBrk="1" fontAlgn="auto" hangingPunct="1">
                <a:spcBef>
                  <a:spcPts val="0"/>
                </a:spcBef>
                <a:spcAft>
                  <a:spcPts val="0"/>
                </a:spcAft>
                <a:defRPr/>
              </a:pPr>
              <a:t>9</a:t>
            </a:fld>
            <a:endParaRPr lang="fi-FI">
              <a:solidFill>
                <a:prstClr val="black"/>
              </a:solidFill>
              <a:latin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31"/>
            <a:ext cx="10363200" cy="1470025"/>
          </a:xfrm>
        </p:spPr>
        <p:txBody>
          <a:bodyPr/>
          <a:lstStyle>
            <a:lvl1pPr>
              <a:defRPr sz="3600">
                <a:latin typeface="+mj-lt"/>
              </a:defRPr>
            </a:lvl1pPr>
          </a:lstStyle>
          <a:p>
            <a:r>
              <a:rPr lang="fi-FI"/>
              <a:t>Muokkaa ots. perustyyl. napsautt.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sz="2400">
                <a:latin typeface="+mn-lt"/>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fi-FI"/>
              <a:t>Muokkaa alaotsikon perustyyliä napsautt.</a:t>
            </a:r>
          </a:p>
        </p:txBody>
      </p:sp>
    </p:spTree>
    <p:extLst>
      <p:ext uri="{BB962C8B-B14F-4D97-AF65-F5344CB8AC3E}">
        <p14:creationId xmlns:p14="http://schemas.microsoft.com/office/powerpoint/2010/main" val="50282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22070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51904" y="274638"/>
            <a:ext cx="2745317" cy="6107112"/>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609602" y="274638"/>
            <a:ext cx="8039100" cy="610711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67339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600">
                <a:latin typeface="+mj-lt"/>
              </a:defRPr>
            </a:lvl1pPr>
          </a:lstStyle>
          <a:p>
            <a:r>
              <a:rPr lang="fi-FI"/>
              <a:t>Muokkaa ots. perustyyl. napsautt.</a:t>
            </a:r>
          </a:p>
        </p:txBody>
      </p:sp>
      <p:sp>
        <p:nvSpPr>
          <p:cNvPr id="3" name="Sisällön paikkamerkki 2"/>
          <p:cNvSpPr>
            <a:spLocks noGrp="1"/>
          </p:cNvSpPr>
          <p:nvPr>
            <p:ph idx="1"/>
          </p:nvPr>
        </p:nvSpPr>
        <p:spPr/>
        <p:txBody>
          <a:bodyPr/>
          <a:lstStyle>
            <a:lvl1pPr>
              <a:defRPr sz="1800">
                <a:latin typeface="+mn-lt"/>
              </a:defRPr>
            </a:lvl1pPr>
            <a:lvl2pPr>
              <a:defRPr sz="1350">
                <a:latin typeface="+mn-lt"/>
              </a:defRPr>
            </a:lvl2pPr>
            <a:lvl3pPr>
              <a:defRPr sz="1200">
                <a:latin typeface="+mn-lt"/>
              </a:defRPr>
            </a:lvl3pPr>
            <a:lvl4pPr>
              <a:defRPr>
                <a:latin typeface="+mn-lt"/>
              </a:defRPr>
            </a:lvl4pPr>
            <a:lvl5pPr>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6E32739F-9A4D-48F6-93D3-2057C0EAC5EB}" type="datetimeFigureOut">
              <a:rPr lang="fi-FI" smtClean="0"/>
              <a:t>14.4.2020</a:t>
            </a:fld>
            <a:endParaRPr lang="fi-FI"/>
          </a:p>
        </p:txBody>
      </p:sp>
      <p:sp>
        <p:nvSpPr>
          <p:cNvPr id="5" name="Alatunnisteen paikkamerkki 4"/>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fi-FI"/>
          </a:p>
        </p:txBody>
      </p:sp>
      <p:sp>
        <p:nvSpPr>
          <p:cNvPr id="6" name="Dian numeron paikkamerkki 5"/>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PT Serif" panose="020A0603040505020204" pitchFamily="18" charset="0"/>
                <a:cs typeface="+mn-cs"/>
              </a:defRPr>
            </a:lvl1pPr>
          </a:lstStyle>
          <a:p>
            <a:fld id="{1D77CC52-5646-4D22-A0D3-9A2185E4D246}" type="slidenum">
              <a:rPr lang="fi-FI" smtClean="0"/>
              <a:t>‹#›</a:t>
            </a:fld>
            <a:endParaRPr lang="fi-FI"/>
          </a:p>
        </p:txBody>
      </p:sp>
    </p:spTree>
    <p:extLst>
      <p:ext uri="{BB962C8B-B14F-4D97-AF65-F5344CB8AC3E}">
        <p14:creationId xmlns:p14="http://schemas.microsoft.com/office/powerpoint/2010/main" val="19362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914400" y="609600"/>
            <a:ext cx="10363200" cy="1143000"/>
          </a:xfrm>
        </p:spPr>
        <p:txBody>
          <a:bodyPr/>
          <a:lstStyle/>
          <a:p>
            <a:r>
              <a:rPr lang="fi-FI"/>
              <a:t>Muokkaa ots. perustyyl. napsautt.</a:t>
            </a:r>
          </a:p>
        </p:txBody>
      </p:sp>
      <p:sp>
        <p:nvSpPr>
          <p:cNvPr id="3" name="Tekstin paikkamerkki 2"/>
          <p:cNvSpPr>
            <a:spLocks noGrp="1"/>
          </p:cNvSpPr>
          <p:nvPr>
            <p:ph type="body" sz="half" idx="1"/>
          </p:nvPr>
        </p:nvSpPr>
        <p:spPr>
          <a:xfrm>
            <a:off x="914400" y="1981200"/>
            <a:ext cx="5080000" cy="41148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quarter" idx="2"/>
          </p:nvPr>
        </p:nvSpPr>
        <p:spPr>
          <a:xfrm>
            <a:off x="6197600" y="1981200"/>
            <a:ext cx="5080000" cy="1981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Sisällön paikkamerkki 4"/>
          <p:cNvSpPr>
            <a:spLocks noGrp="1"/>
          </p:cNvSpPr>
          <p:nvPr>
            <p:ph sz="quarter" idx="3"/>
          </p:nvPr>
        </p:nvSpPr>
        <p:spPr>
          <a:xfrm>
            <a:off x="6197600" y="4114800"/>
            <a:ext cx="5080000" cy="1981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Päivämäärän paikkamerkki 5"/>
          <p:cNvSpPr>
            <a:spLocks noGrp="1"/>
          </p:cNvSpPr>
          <p:nvPr>
            <p:ph type="dt" sz="half" idx="10"/>
          </p:nvPr>
        </p:nvSpPr>
        <p:spPr>
          <a:xfrm>
            <a:off x="914400" y="6248400"/>
            <a:ext cx="2540000" cy="457200"/>
          </a:xfrm>
          <a:prstGeom prst="rect">
            <a:avLst/>
          </a:prstGeom>
        </p:spPr>
        <p:txBody>
          <a:bodyPr/>
          <a:lstStyle>
            <a:lvl1pPr eaLnBrk="1" fontAlgn="auto" hangingPunct="1">
              <a:spcBef>
                <a:spcPts val="0"/>
              </a:spcBef>
              <a:spcAft>
                <a:spcPts val="0"/>
              </a:spcAft>
              <a:defRPr>
                <a:latin typeface="Arial" charset="0"/>
                <a:cs typeface="Arial" charset="0"/>
              </a:defRPr>
            </a:lvl1pPr>
          </a:lstStyle>
          <a:p>
            <a:fld id="{6E32739F-9A4D-48F6-93D3-2057C0EAC5EB}" type="datetimeFigureOut">
              <a:rPr lang="fi-FI" smtClean="0"/>
              <a:t>14.4.2020</a:t>
            </a:fld>
            <a:endParaRPr lang="fi-FI"/>
          </a:p>
        </p:txBody>
      </p:sp>
      <p:sp>
        <p:nvSpPr>
          <p:cNvPr id="7" name="Alatunnisteen paikkamerkki 6"/>
          <p:cNvSpPr>
            <a:spLocks noGrp="1"/>
          </p:cNvSpPr>
          <p:nvPr>
            <p:ph type="ftr" sz="quarter" idx="11"/>
          </p:nvPr>
        </p:nvSpPr>
        <p:spPr>
          <a:xfrm>
            <a:off x="4165600" y="6248400"/>
            <a:ext cx="3860800" cy="457200"/>
          </a:xfrm>
          <a:prstGeom prst="rect">
            <a:avLst/>
          </a:prstGeom>
        </p:spPr>
        <p:txBody>
          <a:bodyPr/>
          <a:lstStyle>
            <a:lvl1pPr eaLnBrk="1" fontAlgn="auto" hangingPunct="1">
              <a:spcBef>
                <a:spcPts val="0"/>
              </a:spcBef>
              <a:spcAft>
                <a:spcPts val="0"/>
              </a:spcAft>
              <a:defRPr>
                <a:latin typeface="Arial" charset="0"/>
                <a:cs typeface="Arial" charset="0"/>
              </a:defRPr>
            </a:lvl1pPr>
          </a:lstStyle>
          <a:p>
            <a:endParaRPr lang="fi-FI"/>
          </a:p>
        </p:txBody>
      </p:sp>
      <p:sp>
        <p:nvSpPr>
          <p:cNvPr id="8" name="Dian numeron paikkamerkki 7"/>
          <p:cNvSpPr>
            <a:spLocks noGrp="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fld id="{1D77CC52-5646-4D22-A0D3-9A2185E4D246}" type="slidenum">
              <a:rPr lang="fi-FI" smtClean="0"/>
              <a:t>‹#›</a:t>
            </a:fld>
            <a:endParaRPr lang="fi-FI"/>
          </a:p>
        </p:txBody>
      </p:sp>
    </p:spTree>
    <p:extLst>
      <p:ext uri="{BB962C8B-B14F-4D97-AF65-F5344CB8AC3E}">
        <p14:creationId xmlns:p14="http://schemas.microsoft.com/office/powerpoint/2010/main" val="382646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2400">
                <a:latin typeface="Gotham Bold" pitchFamily="50" charset="0"/>
              </a:defRPr>
            </a:lvl1pPr>
          </a:lstStyle>
          <a:p>
            <a:r>
              <a:rPr lang="fi-FI"/>
              <a:t>Muokkaa ots. perustyyl. napsautt.</a:t>
            </a:r>
          </a:p>
        </p:txBody>
      </p:sp>
    </p:spTree>
    <p:extLst>
      <p:ext uri="{BB962C8B-B14F-4D97-AF65-F5344CB8AC3E}">
        <p14:creationId xmlns:p14="http://schemas.microsoft.com/office/powerpoint/2010/main" val="3911532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8"/>
            <a:ext cx="10972800" cy="1143000"/>
          </a:xfrm>
        </p:spPr>
        <p:txBody>
          <a:bodyPr/>
          <a:lstStyle/>
          <a:p>
            <a:r>
              <a:rPr lang="fi-FI"/>
              <a:t>Muokkaa ots. perustyyl. napsautt.</a:t>
            </a:r>
          </a:p>
        </p:txBody>
      </p:sp>
      <p:sp>
        <p:nvSpPr>
          <p:cNvPr id="3" name="Tekstin paikkamerkki 2"/>
          <p:cNvSpPr>
            <a:spLocks noGrp="1"/>
          </p:cNvSpPr>
          <p:nvPr>
            <p:ph type="body" sz="half" idx="1"/>
          </p:nvPr>
        </p:nvSpPr>
        <p:spPr>
          <a:xfrm>
            <a:off x="624417" y="1628776"/>
            <a:ext cx="5384800" cy="47529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212417" y="1628776"/>
            <a:ext cx="5384800" cy="47529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71184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028"/>
            <a:ext cx="10363200" cy="1470422"/>
          </a:xfrm>
        </p:spPr>
        <p:txBody>
          <a:bodyPr/>
          <a:lstStyle/>
          <a:p>
            <a:r>
              <a:rPr lang="fi-FI"/>
              <a:t>Muokkaa ots. perustyyl. napsautt.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lvl1pPr>
              <a:defRPr/>
            </a:lvl1pPr>
          </a:lstStyle>
          <a:p>
            <a:pPr>
              <a:defRPr/>
            </a:pPr>
            <a:fld id="{DBA26DA6-229A-49A6-B744-AABBFCF91E54}" type="datetimeFigureOut">
              <a:rPr lang="fi-FI"/>
              <a:pPr>
                <a:defRPr/>
              </a:pPr>
              <a:t>14.4.2020</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2A276DC4-0729-42C6-88EE-0387F022148C}" type="slidenum">
              <a:rPr lang="fi-FI" altLang="fi-FI"/>
              <a:pPr>
                <a:defRPr/>
              </a:pPr>
              <a:t>‹#›</a:t>
            </a:fld>
            <a:endParaRPr lang="fi-FI" altLang="fi-FI"/>
          </a:p>
        </p:txBody>
      </p:sp>
    </p:spTree>
    <p:extLst>
      <p:ext uri="{BB962C8B-B14F-4D97-AF65-F5344CB8AC3E}">
        <p14:creationId xmlns:p14="http://schemas.microsoft.com/office/powerpoint/2010/main" val="917412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778677A3-C3DF-49AE-A864-4D46602EC25E}" type="datetimeFigureOut">
              <a:rPr lang="fi-FI"/>
              <a:pPr>
                <a:defRPr/>
              </a:pPr>
              <a:t>14.4.2020</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C4C5EF11-CC61-4E35-BBBE-00926428084D}" type="slidenum">
              <a:rPr lang="fi-FI" altLang="fi-FI"/>
              <a:pPr>
                <a:defRPr/>
              </a:pPr>
              <a:t>‹#›</a:t>
            </a:fld>
            <a:endParaRPr lang="fi-FI" altLang="fi-FI"/>
          </a:p>
        </p:txBody>
      </p:sp>
    </p:spTree>
    <p:extLst>
      <p:ext uri="{BB962C8B-B14F-4D97-AF65-F5344CB8AC3E}">
        <p14:creationId xmlns:p14="http://schemas.microsoft.com/office/powerpoint/2010/main" val="1004413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2379" y="4406507"/>
            <a:ext cx="10363200" cy="1362075"/>
          </a:xfrm>
        </p:spPr>
        <p:txBody>
          <a:bodyPr anchor="t"/>
          <a:lstStyle>
            <a:lvl1pPr algn="l">
              <a:defRPr sz="3000" b="1" cap="all"/>
            </a:lvl1pPr>
          </a:lstStyle>
          <a:p>
            <a:r>
              <a:rPr lang="fi-FI"/>
              <a:t>Muokkaa ots. perustyyl. napsautt.</a:t>
            </a:r>
          </a:p>
        </p:txBody>
      </p:sp>
      <p:sp>
        <p:nvSpPr>
          <p:cNvPr id="3" name="Tekstin paikkamerkki 2"/>
          <p:cNvSpPr>
            <a:spLocks noGrp="1"/>
          </p:cNvSpPr>
          <p:nvPr>
            <p:ph type="body" idx="1"/>
          </p:nvPr>
        </p:nvSpPr>
        <p:spPr>
          <a:xfrm>
            <a:off x="962379" y="2906317"/>
            <a:ext cx="10363200" cy="1500188"/>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F6807EF9-D0D4-490B-833F-B3A8AA4327C4}" type="datetimeFigureOut">
              <a:rPr lang="fi-FI"/>
              <a:pPr>
                <a:defRPr/>
              </a:pPr>
              <a:t>14.4.2020</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4C8D7368-67FC-4D7D-8B2C-E34A631F2661}" type="slidenum">
              <a:rPr lang="fi-FI" altLang="fi-FI"/>
              <a:pPr>
                <a:defRPr/>
              </a:pPr>
              <a:t>‹#›</a:t>
            </a:fld>
            <a:endParaRPr lang="fi-FI" altLang="fi-FI"/>
          </a:p>
        </p:txBody>
      </p:sp>
    </p:spTree>
    <p:extLst>
      <p:ext uri="{BB962C8B-B14F-4D97-AF65-F5344CB8AC3E}">
        <p14:creationId xmlns:p14="http://schemas.microsoft.com/office/powerpoint/2010/main" val="2932964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609600" y="1600200"/>
            <a:ext cx="5350933" cy="45255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231468" y="1600200"/>
            <a:ext cx="5350933" cy="45255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E8775030-39F5-4682-9AFE-1C86E03B1F96}" type="datetimeFigureOut">
              <a:rPr lang="fi-FI"/>
              <a:pPr>
                <a:defRPr/>
              </a:pPr>
              <a:t>14.4.2020</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B3800491-6391-491A-870D-0A4E249BDB6E}" type="slidenum">
              <a:rPr lang="fi-FI" altLang="fi-FI"/>
              <a:pPr>
                <a:defRPr/>
              </a:pPr>
              <a:t>‹#›</a:t>
            </a:fld>
            <a:endParaRPr lang="fi-FI" altLang="fi-FI"/>
          </a:p>
        </p:txBody>
      </p:sp>
    </p:spTree>
    <p:extLst>
      <p:ext uri="{BB962C8B-B14F-4D97-AF65-F5344CB8AC3E}">
        <p14:creationId xmlns:p14="http://schemas.microsoft.com/office/powerpoint/2010/main" val="145387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600">
                <a:latin typeface="+mj-lt"/>
              </a:defRPr>
            </a:lvl1pPr>
          </a:lstStyle>
          <a:p>
            <a:r>
              <a:rPr lang="fi-FI"/>
              <a:t>Muokkaa ots. perustyyl. napsautt.</a:t>
            </a:r>
          </a:p>
        </p:txBody>
      </p:sp>
    </p:spTree>
    <p:extLst>
      <p:ext uri="{BB962C8B-B14F-4D97-AF65-F5344CB8AC3E}">
        <p14:creationId xmlns:p14="http://schemas.microsoft.com/office/powerpoint/2010/main" val="1910325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ots. perustyyl. napsautt.</a:t>
            </a:r>
          </a:p>
        </p:txBody>
      </p:sp>
      <p:sp>
        <p:nvSpPr>
          <p:cNvPr id="3" name="Tekstin paikkamerkki 2"/>
          <p:cNvSpPr>
            <a:spLocks noGrp="1"/>
          </p:cNvSpPr>
          <p:nvPr>
            <p:ph type="body" idx="1"/>
          </p:nvPr>
        </p:nvSpPr>
        <p:spPr>
          <a:xfrm>
            <a:off x="609602" y="1534716"/>
            <a:ext cx="5387623" cy="64055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09602" y="2175272"/>
            <a:ext cx="5387623" cy="39504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4783" y="1534716"/>
            <a:ext cx="5387621" cy="64055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6194783" y="2175272"/>
            <a:ext cx="5387621" cy="39504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8C1DF946-5D08-4C63-BE17-30633C27AE3A}" type="datetimeFigureOut">
              <a:rPr lang="fi-FI"/>
              <a:pPr>
                <a:defRPr/>
              </a:pPr>
              <a:t>14.4.2020</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C58E540F-B077-4718-81D7-92EEF4088E8D}" type="slidenum">
              <a:rPr lang="fi-FI" altLang="fi-FI"/>
              <a:pPr>
                <a:defRPr/>
              </a:pPr>
              <a:t>‹#›</a:t>
            </a:fld>
            <a:endParaRPr lang="fi-FI" altLang="fi-FI"/>
          </a:p>
        </p:txBody>
      </p:sp>
    </p:spTree>
    <p:extLst>
      <p:ext uri="{BB962C8B-B14F-4D97-AF65-F5344CB8AC3E}">
        <p14:creationId xmlns:p14="http://schemas.microsoft.com/office/powerpoint/2010/main" val="2072778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p:cNvSpPr>
            <a:spLocks noGrp="1"/>
          </p:cNvSpPr>
          <p:nvPr>
            <p:ph type="dt" sz="half" idx="10"/>
          </p:nvPr>
        </p:nvSpPr>
        <p:spPr/>
        <p:txBody>
          <a:bodyPr/>
          <a:lstStyle>
            <a:lvl1pPr>
              <a:defRPr/>
            </a:lvl1pPr>
          </a:lstStyle>
          <a:p>
            <a:pPr>
              <a:defRPr/>
            </a:pPr>
            <a:fld id="{0C8465D7-0106-47A7-B0A8-BD301E1F1E36}" type="datetimeFigureOut">
              <a:rPr lang="fi-FI"/>
              <a:pPr>
                <a:defRPr/>
              </a:pPr>
              <a:t>14.4.2020</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C7ECBFD7-2A95-479D-BD6B-87F8BF9B2BB8}" type="slidenum">
              <a:rPr lang="fi-FI" altLang="fi-FI"/>
              <a:pPr>
                <a:defRPr/>
              </a:pPr>
              <a:t>‹#›</a:t>
            </a:fld>
            <a:endParaRPr lang="fi-FI" altLang="fi-FI"/>
          </a:p>
        </p:txBody>
      </p:sp>
    </p:spTree>
    <p:extLst>
      <p:ext uri="{BB962C8B-B14F-4D97-AF65-F5344CB8AC3E}">
        <p14:creationId xmlns:p14="http://schemas.microsoft.com/office/powerpoint/2010/main" val="3712004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CD41D2BF-F2D1-42A0-AA9A-3505881AA5A4}" type="datetimeFigureOut">
              <a:rPr lang="fi-FI"/>
              <a:pPr>
                <a:defRPr/>
              </a:pPr>
              <a:t>14.4.2020</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A6D2D364-3E08-44DB-92A6-87389DC47D32}" type="slidenum">
              <a:rPr lang="fi-FI" altLang="fi-FI"/>
              <a:pPr>
                <a:defRPr/>
              </a:pPr>
              <a:t>‹#›</a:t>
            </a:fld>
            <a:endParaRPr lang="fi-FI" altLang="fi-FI"/>
          </a:p>
        </p:txBody>
      </p:sp>
    </p:spTree>
    <p:extLst>
      <p:ext uri="{BB962C8B-B14F-4D97-AF65-F5344CB8AC3E}">
        <p14:creationId xmlns:p14="http://schemas.microsoft.com/office/powerpoint/2010/main" val="1706659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2654"/>
            <a:ext cx="4010379" cy="1162050"/>
          </a:xfrm>
        </p:spPr>
        <p:txBody>
          <a:bodyPr anchor="b"/>
          <a:lstStyle>
            <a:lvl1pPr algn="l">
              <a:defRPr sz="1500" b="1"/>
            </a:lvl1pPr>
          </a:lstStyle>
          <a:p>
            <a:r>
              <a:rPr lang="fi-FI"/>
              <a:t>Muokkaa ots. perustyyl. napsautt.</a:t>
            </a:r>
          </a:p>
        </p:txBody>
      </p:sp>
      <p:sp>
        <p:nvSpPr>
          <p:cNvPr id="3" name="Sisällön paikkamerkki 2"/>
          <p:cNvSpPr>
            <a:spLocks noGrp="1"/>
          </p:cNvSpPr>
          <p:nvPr>
            <p:ph idx="1"/>
          </p:nvPr>
        </p:nvSpPr>
        <p:spPr>
          <a:xfrm>
            <a:off x="4766738" y="272657"/>
            <a:ext cx="6815665"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4707"/>
            <a:ext cx="4010379"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900ED9E4-22B6-4B0C-A3D5-B2209A88C59D}" type="datetimeFigureOut">
              <a:rPr lang="fi-FI"/>
              <a:pPr>
                <a:defRPr/>
              </a:pPr>
              <a:t>14.4.2020</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E7B947F-5383-4046-B941-861953EEEA3D}" type="slidenum">
              <a:rPr lang="fi-FI" altLang="fi-FI"/>
              <a:pPr>
                <a:defRPr/>
              </a:pPr>
              <a:t>‹#›</a:t>
            </a:fld>
            <a:endParaRPr lang="fi-FI" altLang="fi-FI"/>
          </a:p>
        </p:txBody>
      </p:sp>
    </p:spTree>
    <p:extLst>
      <p:ext uri="{BB962C8B-B14F-4D97-AF65-F5344CB8AC3E}">
        <p14:creationId xmlns:p14="http://schemas.microsoft.com/office/powerpoint/2010/main" val="4182237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90423" y="4800601"/>
            <a:ext cx="7315200" cy="566738"/>
          </a:xfrm>
        </p:spPr>
        <p:txBody>
          <a:bodyPr anchor="b"/>
          <a:lstStyle>
            <a:lvl1pPr algn="l">
              <a:defRPr sz="1500" b="1"/>
            </a:lvl1pPr>
          </a:lstStyle>
          <a:p>
            <a:r>
              <a:rPr lang="fi-FI"/>
              <a:t>Muokkaa ots. perustyyl. napsautt.</a:t>
            </a:r>
          </a:p>
        </p:txBody>
      </p:sp>
      <p:sp>
        <p:nvSpPr>
          <p:cNvPr id="3" name="Kuvan paikkamerkki 2"/>
          <p:cNvSpPr>
            <a:spLocks noGrp="1"/>
          </p:cNvSpPr>
          <p:nvPr>
            <p:ph type="pic" idx="1"/>
          </p:nvPr>
        </p:nvSpPr>
        <p:spPr>
          <a:xfrm>
            <a:off x="2390423" y="613172"/>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i-FI" noProof="0"/>
              <a:t>Lisää kuva napsauttamalla kuvaketta</a:t>
            </a:r>
          </a:p>
        </p:txBody>
      </p:sp>
      <p:sp>
        <p:nvSpPr>
          <p:cNvPr id="4" name="Tekstin paikkamerkki 3"/>
          <p:cNvSpPr>
            <a:spLocks noGrp="1"/>
          </p:cNvSpPr>
          <p:nvPr>
            <p:ph type="body" sz="half" idx="2"/>
          </p:nvPr>
        </p:nvSpPr>
        <p:spPr>
          <a:xfrm>
            <a:off x="2390423"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ADE21AFF-17CB-4BEB-9D6D-564F94C729BB}" type="datetimeFigureOut">
              <a:rPr lang="fi-FI"/>
              <a:pPr>
                <a:defRPr/>
              </a:pPr>
              <a:t>14.4.2020</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C9336775-A7BD-4E6F-829C-B9CA0BCF8343}" type="slidenum">
              <a:rPr lang="fi-FI" altLang="fi-FI"/>
              <a:pPr>
                <a:defRPr/>
              </a:pPr>
              <a:t>‹#›</a:t>
            </a:fld>
            <a:endParaRPr lang="fi-FI" altLang="fi-FI"/>
          </a:p>
        </p:txBody>
      </p:sp>
    </p:spTree>
    <p:extLst>
      <p:ext uri="{BB962C8B-B14F-4D97-AF65-F5344CB8AC3E}">
        <p14:creationId xmlns:p14="http://schemas.microsoft.com/office/powerpoint/2010/main" val="3692001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42ECC189-3740-445C-959C-D964C2AEF10D}" type="datetimeFigureOut">
              <a:rPr lang="fi-FI"/>
              <a:pPr>
                <a:defRPr/>
              </a:pPr>
              <a:t>14.4.2020</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9AE1D3E2-FF9B-4FB1-8F34-DCD5A345030A}" type="slidenum">
              <a:rPr lang="fi-FI" altLang="fi-FI"/>
              <a:pPr>
                <a:defRPr/>
              </a:pPr>
              <a:t>‹#›</a:t>
            </a:fld>
            <a:endParaRPr lang="fi-FI" altLang="fi-FI"/>
          </a:p>
        </p:txBody>
      </p:sp>
    </p:spTree>
    <p:extLst>
      <p:ext uri="{BB962C8B-B14F-4D97-AF65-F5344CB8AC3E}">
        <p14:creationId xmlns:p14="http://schemas.microsoft.com/office/powerpoint/2010/main" val="3820211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5039"/>
            <a:ext cx="2743200" cy="5850731"/>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609601" y="275039"/>
            <a:ext cx="7958667" cy="5850731"/>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17E0850A-F9BA-4E79-BBFA-028E59854CE0}" type="datetimeFigureOut">
              <a:rPr lang="fi-FI"/>
              <a:pPr>
                <a:defRPr/>
              </a:pPr>
              <a:t>14.4.2020</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11AF8912-B32C-4C7A-BF7D-6DED21D490E9}" type="slidenum">
              <a:rPr lang="fi-FI" altLang="fi-FI"/>
              <a:pPr>
                <a:defRPr/>
              </a:pPr>
              <a:t>‹#›</a:t>
            </a:fld>
            <a:endParaRPr lang="fi-FI" altLang="fi-FI"/>
          </a:p>
        </p:txBody>
      </p:sp>
    </p:spTree>
    <p:extLst>
      <p:ext uri="{BB962C8B-B14F-4D97-AF65-F5344CB8AC3E}">
        <p14:creationId xmlns:p14="http://schemas.microsoft.com/office/powerpoint/2010/main" val="260902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3"/>
            <a:ext cx="10363200" cy="1362075"/>
          </a:xfrm>
        </p:spPr>
        <p:txBody>
          <a:bodyPr anchor="t"/>
          <a:lstStyle>
            <a:lvl1pPr algn="l">
              <a:defRPr sz="3000" b="1" cap="all"/>
            </a:lvl1pPr>
          </a:lstStyle>
          <a:p>
            <a:r>
              <a:rPr lang="fi-FI"/>
              <a:t>Muokkaa ots. perustyyl. napsautt.</a:t>
            </a:r>
          </a:p>
        </p:txBody>
      </p:sp>
      <p:sp>
        <p:nvSpPr>
          <p:cNvPr id="3" name="Tekstin paikkamerkki 2"/>
          <p:cNvSpPr>
            <a:spLocks noGrp="1"/>
          </p:cNvSpPr>
          <p:nvPr>
            <p:ph type="body" idx="1"/>
          </p:nvPr>
        </p:nvSpPr>
        <p:spPr>
          <a:xfrm>
            <a:off x="963084" y="2906719"/>
            <a:ext cx="10363200" cy="1500187"/>
          </a:xfrm>
        </p:spPr>
        <p:txBody>
          <a:bodyPr anchor="b"/>
          <a:lstStyle>
            <a:lvl1pPr marL="0" indent="0">
              <a:buNone/>
              <a:defRPr sz="1500">
                <a:latin typeface="+mn-lt"/>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fi-FI"/>
              <a:t>Muokkaa tekstin perustyylejä napsauttamalla</a:t>
            </a:r>
          </a:p>
        </p:txBody>
      </p:sp>
    </p:spTree>
    <p:extLst>
      <p:ext uri="{BB962C8B-B14F-4D97-AF65-F5344CB8AC3E}">
        <p14:creationId xmlns:p14="http://schemas.microsoft.com/office/powerpoint/2010/main" val="308719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624417" y="1628780"/>
            <a:ext cx="5384800" cy="4752975"/>
          </a:xfrm>
        </p:spPr>
        <p:txBody>
          <a:bodyPr/>
          <a:lstStyle>
            <a:lvl1pPr>
              <a:defRPr sz="2100">
                <a:latin typeface="+mn-lt"/>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212417" y="1628780"/>
            <a:ext cx="5384800" cy="4752975"/>
          </a:xfrm>
        </p:spPr>
        <p:txBody>
          <a:bodyPr/>
          <a:lstStyle>
            <a:lvl1pPr>
              <a:defRPr sz="2100">
                <a:latin typeface="+mn-lt"/>
              </a:defRPr>
            </a:lvl1pPr>
            <a:lvl2pPr>
              <a:defRPr sz="1800">
                <a:latin typeface="+mn-lt"/>
              </a:defRPr>
            </a:lvl2pPr>
            <a:lvl3pPr>
              <a:defRPr sz="1500">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22127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ots. perustyyl. napsautt.</a:t>
            </a:r>
          </a:p>
        </p:txBody>
      </p:sp>
      <p:sp>
        <p:nvSpPr>
          <p:cNvPr id="3" name="Tekstin paikkamerkki 2"/>
          <p:cNvSpPr>
            <a:spLocks noGrp="1"/>
          </p:cNvSpPr>
          <p:nvPr>
            <p:ph type="body" idx="1"/>
          </p:nvPr>
        </p:nvSpPr>
        <p:spPr>
          <a:xfrm>
            <a:off x="609604" y="1535113"/>
            <a:ext cx="5386917" cy="639762"/>
          </a:xfrm>
        </p:spPr>
        <p:txBody>
          <a:bodyPr anchor="b"/>
          <a:lstStyle>
            <a:lvl1pPr marL="0" indent="0">
              <a:buNone/>
              <a:defRPr sz="1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609604" y="2174875"/>
            <a:ext cx="5386917" cy="3951288"/>
          </a:xfrm>
        </p:spPr>
        <p:txBody>
          <a:bodyPr/>
          <a:lstStyle>
            <a:lvl1pPr>
              <a:defRPr sz="1800">
                <a:latin typeface="+mn-lt"/>
              </a:defRPr>
            </a:lvl1pPr>
            <a:lvl2pPr>
              <a:defRPr sz="1500">
                <a:latin typeface="+mn-lt"/>
              </a:defRPr>
            </a:lvl2pPr>
            <a:lvl3pPr>
              <a:defRPr sz="1350">
                <a:latin typeface="+mn-lt"/>
              </a:defRPr>
            </a:lvl3pPr>
            <a:lvl4pPr>
              <a:defRPr sz="1200">
                <a:latin typeface="+mn-lt"/>
              </a:defRPr>
            </a:lvl4pPr>
            <a:lvl5pPr>
              <a:defRPr sz="1200">
                <a:latin typeface="+mn-lt"/>
              </a:defRPr>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74"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6193374"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5354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77577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59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7" y="273050"/>
            <a:ext cx="4011084" cy="1162050"/>
          </a:xfrm>
        </p:spPr>
        <p:txBody>
          <a:bodyPr anchor="b"/>
          <a:lstStyle>
            <a:lvl1pPr algn="l">
              <a:defRPr sz="1500" b="1"/>
            </a:lvl1pPr>
          </a:lstStyle>
          <a:p>
            <a:r>
              <a:rPr lang="fi-FI"/>
              <a:t>Muokkaa ots. perustyyl. napsautt.</a:t>
            </a:r>
          </a:p>
        </p:txBody>
      </p:sp>
      <p:sp>
        <p:nvSpPr>
          <p:cNvPr id="3" name="Sisällön paikkamerkki 2"/>
          <p:cNvSpPr>
            <a:spLocks noGrp="1"/>
          </p:cNvSpPr>
          <p:nvPr>
            <p:ph idx="1"/>
          </p:nvPr>
        </p:nvSpPr>
        <p:spPr>
          <a:xfrm>
            <a:off x="4766739" y="273056"/>
            <a:ext cx="6815668" cy="5853113"/>
          </a:xfrm>
        </p:spPr>
        <p:txBody>
          <a:bodyPr/>
          <a:lstStyle>
            <a:lvl1pPr>
              <a:defRPr sz="2400">
                <a:latin typeface="+mn-lt"/>
              </a:defRPr>
            </a:lvl1pPr>
            <a:lvl2pPr>
              <a:defRPr sz="2100">
                <a:latin typeface="+mn-lt"/>
              </a:defRPr>
            </a:lvl2pPr>
            <a:lvl3pPr>
              <a:defRPr sz="1800">
                <a:latin typeface="+mn-lt"/>
              </a:defRPr>
            </a:lvl3pPr>
            <a:lvl4pPr>
              <a:defRPr sz="1500">
                <a:latin typeface="+mn-lt"/>
              </a:defRPr>
            </a:lvl4pPr>
            <a:lvl5pPr>
              <a:defRPr sz="1500">
                <a:latin typeface="+mn-lt"/>
              </a:defRPr>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7"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Tree>
    <p:extLst>
      <p:ext uri="{BB962C8B-B14F-4D97-AF65-F5344CB8AC3E}">
        <p14:creationId xmlns:p14="http://schemas.microsoft.com/office/powerpoint/2010/main" val="80370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1"/>
            <a:ext cx="7315200" cy="566738"/>
          </a:xfrm>
        </p:spPr>
        <p:txBody>
          <a:bodyPr anchor="b"/>
          <a:lstStyle>
            <a:lvl1pPr algn="l">
              <a:defRPr sz="1500" b="1"/>
            </a:lvl1pPr>
          </a:lstStyle>
          <a:p>
            <a:r>
              <a:rPr lang="fi-FI"/>
              <a:t>Muokkaa ots. perustyyl. napsautt.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24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i-FI" noProof="0"/>
              <a:t>Lisää kuva napsauttamalla kuvaketta</a:t>
            </a:r>
          </a:p>
        </p:txBody>
      </p:sp>
      <p:sp>
        <p:nvSpPr>
          <p:cNvPr id="4" name="Tekstin paikkamerkki 3"/>
          <p:cNvSpPr>
            <a:spLocks noGrp="1"/>
          </p:cNvSpPr>
          <p:nvPr>
            <p:ph type="body" sz="half" idx="2"/>
          </p:nvPr>
        </p:nvSpPr>
        <p:spPr>
          <a:xfrm>
            <a:off x="2389717" y="5367339"/>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Tree>
    <p:extLst>
      <p:ext uri="{BB962C8B-B14F-4D97-AF65-F5344CB8AC3E}">
        <p14:creationId xmlns:p14="http://schemas.microsoft.com/office/powerpoint/2010/main" val="18677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64" name="Rectangle 8"/>
          <p:cNvSpPr>
            <a:spLocks noChangeArrowheads="1"/>
          </p:cNvSpPr>
          <p:nvPr/>
        </p:nvSpPr>
        <p:spPr bwMode="auto">
          <a:xfrm>
            <a:off x="57150" y="53975"/>
            <a:ext cx="12095163" cy="6748463"/>
          </a:xfrm>
          <a:prstGeom prst="rect">
            <a:avLst/>
          </a:prstGeom>
          <a:noFill/>
          <a:ln w="63500">
            <a:solidFill>
              <a:srgbClr val="00ACDF"/>
            </a:solidFill>
            <a:miter lim="800000"/>
            <a:headEnd/>
            <a:tailEnd/>
          </a:ln>
          <a:effectLst/>
        </p:spPr>
        <p:txBody>
          <a:bodyPr wrap="none" anchor="ctr"/>
          <a:lstStyle/>
          <a:p>
            <a:pPr eaLnBrk="1" fontAlgn="auto" hangingPunct="1">
              <a:spcBef>
                <a:spcPts val="0"/>
              </a:spcBef>
              <a:spcAft>
                <a:spcPts val="0"/>
              </a:spcAft>
              <a:defRPr/>
            </a:pPr>
            <a:endParaRPr lang="fi-FI" sz="1350">
              <a:latin typeface="+mn-lt"/>
              <a:cs typeface="+mn-cs"/>
            </a:endParaRPr>
          </a:p>
        </p:txBody>
      </p:sp>
      <p:sp>
        <p:nvSpPr>
          <p:cNvPr id="1027"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1028" name="Rectangle 3"/>
          <p:cNvSpPr>
            <a:spLocks noGrp="1" noChangeArrowheads="1"/>
          </p:cNvSpPr>
          <p:nvPr>
            <p:ph type="body" idx="1"/>
          </p:nvPr>
        </p:nvSpPr>
        <p:spPr bwMode="auto">
          <a:xfrm>
            <a:off x="623888" y="1628775"/>
            <a:ext cx="109728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19465" name="Rectangle 9"/>
          <p:cNvSpPr>
            <a:spLocks noChangeArrowheads="1"/>
          </p:cNvSpPr>
          <p:nvPr/>
        </p:nvSpPr>
        <p:spPr bwMode="auto">
          <a:xfrm>
            <a:off x="0" y="0"/>
            <a:ext cx="12192000" cy="6858000"/>
          </a:xfrm>
          <a:prstGeom prst="rect">
            <a:avLst/>
          </a:prstGeom>
          <a:noFill/>
          <a:ln w="63500">
            <a:solidFill>
              <a:srgbClr val="004F75"/>
            </a:solidFill>
            <a:miter lim="800000"/>
            <a:headEnd/>
            <a:tailEnd/>
          </a:ln>
          <a:effectLst/>
        </p:spPr>
        <p:txBody>
          <a:bodyPr wrap="none" anchor="ctr"/>
          <a:lstStyle/>
          <a:p>
            <a:pPr eaLnBrk="1" fontAlgn="auto" hangingPunct="1">
              <a:spcBef>
                <a:spcPts val="0"/>
              </a:spcBef>
              <a:spcAft>
                <a:spcPts val="0"/>
              </a:spcAft>
              <a:defRPr/>
            </a:pPr>
            <a:endParaRPr lang="fi-FI" sz="1350">
              <a:latin typeface="+mn-lt"/>
              <a:cs typeface="+mn-cs"/>
            </a:endParaRPr>
          </a:p>
        </p:txBody>
      </p:sp>
      <p:pic>
        <p:nvPicPr>
          <p:cNvPr id="1030" name="Kuva 1"/>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374313" y="6059488"/>
            <a:ext cx="13811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418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1" fontAlgn="base" hangingPunct="1">
        <a:spcBef>
          <a:spcPct val="0"/>
        </a:spcBef>
        <a:spcAft>
          <a:spcPct val="0"/>
        </a:spcAft>
        <a:defRPr sz="3300" b="1">
          <a:solidFill>
            <a:srgbClr val="004F75"/>
          </a:solidFill>
          <a:latin typeface="+mj-lt"/>
          <a:ea typeface="+mj-ea"/>
          <a:cs typeface="+mj-cs"/>
        </a:defRPr>
      </a:lvl1pPr>
      <a:lvl2pPr algn="ctr" rtl="0" eaLnBrk="1" fontAlgn="base" hangingPunct="1">
        <a:spcBef>
          <a:spcPct val="0"/>
        </a:spcBef>
        <a:spcAft>
          <a:spcPct val="0"/>
        </a:spcAft>
        <a:defRPr sz="3300" b="1">
          <a:solidFill>
            <a:srgbClr val="004F75"/>
          </a:solidFill>
          <a:latin typeface="PT Sans Narrow" pitchFamily="34" charset="0"/>
          <a:cs typeface="Arial" pitchFamily="34" charset="0"/>
        </a:defRPr>
      </a:lvl2pPr>
      <a:lvl3pPr algn="ctr" rtl="0" eaLnBrk="1" fontAlgn="base" hangingPunct="1">
        <a:spcBef>
          <a:spcPct val="0"/>
        </a:spcBef>
        <a:spcAft>
          <a:spcPct val="0"/>
        </a:spcAft>
        <a:defRPr sz="3300" b="1">
          <a:solidFill>
            <a:srgbClr val="004F75"/>
          </a:solidFill>
          <a:latin typeface="PT Sans Narrow" pitchFamily="34" charset="0"/>
          <a:cs typeface="Arial" pitchFamily="34" charset="0"/>
        </a:defRPr>
      </a:lvl3pPr>
      <a:lvl4pPr algn="ctr" rtl="0" eaLnBrk="1" fontAlgn="base" hangingPunct="1">
        <a:spcBef>
          <a:spcPct val="0"/>
        </a:spcBef>
        <a:spcAft>
          <a:spcPct val="0"/>
        </a:spcAft>
        <a:defRPr sz="3300" b="1">
          <a:solidFill>
            <a:srgbClr val="004F75"/>
          </a:solidFill>
          <a:latin typeface="PT Sans Narrow" pitchFamily="34" charset="0"/>
          <a:cs typeface="Arial" pitchFamily="34" charset="0"/>
        </a:defRPr>
      </a:lvl4pPr>
      <a:lvl5pPr algn="ctr" rtl="0" eaLnBrk="1" fontAlgn="base" hangingPunct="1">
        <a:spcBef>
          <a:spcPct val="0"/>
        </a:spcBef>
        <a:spcAft>
          <a:spcPct val="0"/>
        </a:spcAft>
        <a:defRPr sz="3300" b="1">
          <a:solidFill>
            <a:srgbClr val="004F75"/>
          </a:solidFill>
          <a:latin typeface="PT Sans Narrow" pitchFamily="34" charset="0"/>
          <a:cs typeface="Arial" pitchFamily="34" charset="0"/>
        </a:defRPr>
      </a:lvl5pPr>
      <a:lvl6pPr marL="342900" algn="ctr" rtl="0" eaLnBrk="1" fontAlgn="base" hangingPunct="1">
        <a:spcBef>
          <a:spcPct val="0"/>
        </a:spcBef>
        <a:spcAft>
          <a:spcPct val="0"/>
        </a:spcAft>
        <a:defRPr sz="3300" b="1">
          <a:solidFill>
            <a:srgbClr val="004F75"/>
          </a:solidFill>
          <a:latin typeface="PT Sans Narrow" pitchFamily="34" charset="0"/>
          <a:cs typeface="Arial" pitchFamily="34" charset="0"/>
        </a:defRPr>
      </a:lvl6pPr>
      <a:lvl7pPr marL="685800" algn="ctr" rtl="0" eaLnBrk="1" fontAlgn="base" hangingPunct="1">
        <a:spcBef>
          <a:spcPct val="0"/>
        </a:spcBef>
        <a:spcAft>
          <a:spcPct val="0"/>
        </a:spcAft>
        <a:defRPr sz="3300" b="1">
          <a:solidFill>
            <a:srgbClr val="004F75"/>
          </a:solidFill>
          <a:latin typeface="PT Sans Narrow" pitchFamily="34" charset="0"/>
          <a:cs typeface="Arial" pitchFamily="34" charset="0"/>
        </a:defRPr>
      </a:lvl7pPr>
      <a:lvl8pPr marL="1028700" algn="ctr" rtl="0" eaLnBrk="1" fontAlgn="base" hangingPunct="1">
        <a:spcBef>
          <a:spcPct val="0"/>
        </a:spcBef>
        <a:spcAft>
          <a:spcPct val="0"/>
        </a:spcAft>
        <a:defRPr sz="3300" b="1">
          <a:solidFill>
            <a:srgbClr val="004F75"/>
          </a:solidFill>
          <a:latin typeface="PT Sans Narrow" pitchFamily="34" charset="0"/>
          <a:cs typeface="Arial" pitchFamily="34" charset="0"/>
        </a:defRPr>
      </a:lvl8pPr>
      <a:lvl9pPr marL="1371600" algn="ctr" rtl="0" eaLnBrk="1" fontAlgn="base" hangingPunct="1">
        <a:spcBef>
          <a:spcPct val="0"/>
        </a:spcBef>
        <a:spcAft>
          <a:spcPct val="0"/>
        </a:spcAft>
        <a:defRPr sz="3300" b="1">
          <a:solidFill>
            <a:srgbClr val="004F75"/>
          </a:solidFill>
          <a:latin typeface="PT Sans Narrow" pitchFamily="34" charset="0"/>
          <a:cs typeface="Arial" pitchFamily="34" charset="0"/>
        </a:defRPr>
      </a:lvl9pPr>
    </p:titleStyle>
    <p:bodyStyle>
      <a:lvl1pPr marL="257175" indent="-257175" algn="l" rtl="0" eaLnBrk="1" fontAlgn="base" hangingPunct="1">
        <a:spcBef>
          <a:spcPct val="20000"/>
        </a:spcBef>
        <a:spcAft>
          <a:spcPct val="0"/>
        </a:spcAft>
        <a:buChar char="•"/>
        <a:defRPr>
          <a:solidFill>
            <a:srgbClr val="5F5F5F"/>
          </a:solidFill>
          <a:latin typeface="Plantin Std" pitchFamily="18" charset="0"/>
          <a:ea typeface="+mn-ea"/>
          <a:cs typeface="+mn-cs"/>
        </a:defRPr>
      </a:lvl1pPr>
      <a:lvl2pPr marL="557213" indent="-214313" algn="l" rtl="0" eaLnBrk="1" fontAlgn="base" hangingPunct="1">
        <a:spcBef>
          <a:spcPct val="20000"/>
        </a:spcBef>
        <a:spcAft>
          <a:spcPct val="0"/>
        </a:spcAft>
        <a:buChar char="–"/>
        <a:defRPr sz="1500">
          <a:solidFill>
            <a:srgbClr val="5F5F5F"/>
          </a:solidFill>
          <a:latin typeface="Plantin Std" pitchFamily="18" charset="0"/>
          <a:cs typeface="+mn-cs"/>
        </a:defRPr>
      </a:lvl2pPr>
      <a:lvl3pPr marL="857250" indent="-171450" algn="l" rtl="0" eaLnBrk="1" fontAlgn="base" hangingPunct="1">
        <a:spcBef>
          <a:spcPct val="20000"/>
        </a:spcBef>
        <a:spcAft>
          <a:spcPct val="0"/>
        </a:spcAft>
        <a:buChar char="•"/>
        <a:defRPr>
          <a:solidFill>
            <a:srgbClr val="5F5F5F"/>
          </a:solidFill>
          <a:latin typeface="Plantin Std" pitchFamily="18" charset="0"/>
          <a:cs typeface="+mn-cs"/>
        </a:defRPr>
      </a:lvl3pPr>
      <a:lvl4pPr marL="1200150" indent="-171450" algn="l" rtl="0" eaLnBrk="1" fontAlgn="base" hangingPunct="1">
        <a:spcBef>
          <a:spcPct val="20000"/>
        </a:spcBef>
        <a:spcAft>
          <a:spcPct val="0"/>
        </a:spcAft>
        <a:buChar char="–"/>
        <a:defRPr sz="1200">
          <a:solidFill>
            <a:srgbClr val="5F5F5F"/>
          </a:solidFill>
          <a:latin typeface="Plantin Std" pitchFamily="18" charset="0"/>
          <a:cs typeface="+mn-cs"/>
        </a:defRPr>
      </a:lvl4pPr>
      <a:lvl5pPr marL="1543050" indent="-171450" algn="l" rtl="0" eaLnBrk="1" fontAlgn="base" hangingPunct="1">
        <a:spcBef>
          <a:spcPct val="20000"/>
        </a:spcBef>
        <a:spcAft>
          <a:spcPct val="0"/>
        </a:spcAft>
        <a:buChar char="»"/>
        <a:defRPr sz="1200">
          <a:solidFill>
            <a:srgbClr val="5F5F5F"/>
          </a:solidFill>
          <a:latin typeface="Plantin Std" pitchFamily="18" charset="0"/>
          <a:cs typeface="+mn-cs"/>
        </a:defRPr>
      </a:lvl5pPr>
      <a:lvl6pPr marL="1885950" indent="-171450" algn="l" rtl="0" eaLnBrk="1" fontAlgn="base" hangingPunct="1">
        <a:spcBef>
          <a:spcPct val="20000"/>
        </a:spcBef>
        <a:spcAft>
          <a:spcPct val="0"/>
        </a:spcAft>
        <a:buChar char="»"/>
        <a:defRPr sz="1500">
          <a:solidFill>
            <a:srgbClr val="5F5F5F"/>
          </a:solidFill>
          <a:latin typeface="+mn-lt"/>
          <a:cs typeface="+mn-cs"/>
        </a:defRPr>
      </a:lvl6pPr>
      <a:lvl7pPr marL="2228850" indent="-171450" algn="l" rtl="0" eaLnBrk="1" fontAlgn="base" hangingPunct="1">
        <a:spcBef>
          <a:spcPct val="20000"/>
        </a:spcBef>
        <a:spcAft>
          <a:spcPct val="0"/>
        </a:spcAft>
        <a:buChar char="»"/>
        <a:defRPr sz="1500">
          <a:solidFill>
            <a:srgbClr val="5F5F5F"/>
          </a:solidFill>
          <a:latin typeface="+mn-lt"/>
          <a:cs typeface="+mn-cs"/>
        </a:defRPr>
      </a:lvl7pPr>
      <a:lvl8pPr marL="2571750" indent="-171450" algn="l" rtl="0" eaLnBrk="1" fontAlgn="base" hangingPunct="1">
        <a:spcBef>
          <a:spcPct val="20000"/>
        </a:spcBef>
        <a:spcAft>
          <a:spcPct val="0"/>
        </a:spcAft>
        <a:buChar char="»"/>
        <a:defRPr sz="1500">
          <a:solidFill>
            <a:srgbClr val="5F5F5F"/>
          </a:solidFill>
          <a:latin typeface="+mn-lt"/>
          <a:cs typeface="+mn-cs"/>
        </a:defRPr>
      </a:lvl8pPr>
      <a:lvl9pPr marL="2914650" indent="-171450" algn="l" rtl="0" eaLnBrk="1" fontAlgn="base" hangingPunct="1">
        <a:spcBef>
          <a:spcPct val="20000"/>
        </a:spcBef>
        <a:spcAft>
          <a:spcPct val="0"/>
        </a:spcAft>
        <a:buChar char="»"/>
        <a:defRPr sz="1500">
          <a:solidFill>
            <a:srgbClr val="5F5F5F"/>
          </a:solidFill>
          <a:latin typeface="+mn-lt"/>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Otsikon paikkamerkki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2051" name="Tekstin paikkamerkki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fld id="{694D7A87-9C4B-4354-BB39-66C2DEA76885}" type="datetimeFigureOut">
              <a:rPr lang="fi-FI"/>
              <a:pPr>
                <a:defRPr/>
              </a:pPr>
              <a:t>14.4.2020</a:t>
            </a:fld>
            <a:endParaRPr lang="fi-FI"/>
          </a:p>
        </p:txBody>
      </p:sp>
      <p:sp>
        <p:nvSpPr>
          <p:cNvPr id="5" name="Alatunnisteen paikkamerkki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900">
                <a:solidFill>
                  <a:srgbClr val="898989"/>
                </a:solidFill>
                <a:latin typeface="Calibri" panose="020F0502020204030204" pitchFamily="34" charset="0"/>
                <a:cs typeface="+mn-cs"/>
              </a:defRPr>
            </a:lvl1pPr>
          </a:lstStyle>
          <a:p>
            <a:pPr>
              <a:defRPr/>
            </a:pPr>
            <a:fld id="{0819BA15-9CFB-4241-9F43-FC795E44911A}" type="slidenum">
              <a:rPr lang="fi-FI" altLang="fi-FI"/>
              <a:pPr>
                <a:defRPr/>
              </a:pPr>
              <a:t>‹#›</a:t>
            </a:fld>
            <a:endParaRPr lang="fi-FI" altLang="fi-FI"/>
          </a:p>
        </p:txBody>
      </p:sp>
    </p:spTree>
    <p:extLst>
      <p:ext uri="{BB962C8B-B14F-4D97-AF65-F5344CB8AC3E}">
        <p14:creationId xmlns:p14="http://schemas.microsoft.com/office/powerpoint/2010/main" val="26371966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pirkkala.fi/paatoksenteko/valtuusto-2017-2021/valtuusto-ohjelm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9.png"/><Relationship Id="rId4" Type="http://schemas.openxmlformats.org/officeDocument/2006/relationships/diagramLayout" Target="../diagrams/layout2.xm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dirty="0"/>
              <a:t>Kuntademokratia on arvokas ja arvostettu asia</a:t>
            </a:r>
          </a:p>
        </p:txBody>
      </p:sp>
      <p:pic>
        <p:nvPicPr>
          <p:cNvPr id="4" name="Kuva 3">
            <a:extLst>
              <a:ext uri="{FF2B5EF4-FFF2-40B4-BE49-F238E27FC236}">
                <a16:creationId xmlns:a16="http://schemas.microsoft.com/office/drawing/2014/main" id="{1161B8B7-C264-4C15-829F-8597B99C923E}"/>
              </a:ext>
            </a:extLst>
          </p:cNvPr>
          <p:cNvPicPr>
            <a:picLocks noChangeAspect="1"/>
          </p:cNvPicPr>
          <p:nvPr/>
        </p:nvPicPr>
        <p:blipFill>
          <a:blip r:embed="rId3"/>
          <a:stretch>
            <a:fillRect/>
          </a:stretch>
        </p:blipFill>
        <p:spPr>
          <a:xfrm>
            <a:off x="2032770" y="1346662"/>
            <a:ext cx="7015435" cy="51313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8921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042F94C-23A1-4D10-BEBF-3039631E6D69}"/>
              </a:ext>
            </a:extLst>
          </p:cNvPr>
          <p:cNvPicPr>
            <a:picLocks noChangeAspect="1"/>
          </p:cNvPicPr>
          <p:nvPr/>
        </p:nvPicPr>
        <p:blipFill>
          <a:blip r:embed="rId3"/>
          <a:stretch>
            <a:fillRect/>
          </a:stretch>
        </p:blipFill>
        <p:spPr>
          <a:xfrm>
            <a:off x="1702282" y="1681338"/>
            <a:ext cx="3487763" cy="2218081"/>
          </a:xfrm>
          <a:prstGeom prst="rect">
            <a:avLst/>
          </a:prstGeom>
          <a:effectLst>
            <a:outerShdw blurRad="50800" dist="38100" dir="2700000" algn="tl" rotWithShape="0">
              <a:prstClr val="black">
                <a:alpha val="40000"/>
              </a:prstClr>
            </a:outerShdw>
          </a:effectLst>
        </p:spPr>
      </p:pic>
      <p:pic>
        <p:nvPicPr>
          <p:cNvPr id="5" name="Kuva 4">
            <a:extLst>
              <a:ext uri="{FF2B5EF4-FFF2-40B4-BE49-F238E27FC236}">
                <a16:creationId xmlns:a16="http://schemas.microsoft.com/office/drawing/2014/main" id="{8B913B68-7D82-4BC9-88F1-FAB9DC79E33E}"/>
              </a:ext>
            </a:extLst>
          </p:cNvPr>
          <p:cNvPicPr>
            <a:picLocks noChangeAspect="1"/>
          </p:cNvPicPr>
          <p:nvPr/>
        </p:nvPicPr>
        <p:blipFill>
          <a:blip r:embed="rId4"/>
          <a:stretch>
            <a:fillRect/>
          </a:stretch>
        </p:blipFill>
        <p:spPr>
          <a:xfrm>
            <a:off x="6562724" y="1681338"/>
            <a:ext cx="2991170" cy="2218080"/>
          </a:xfrm>
          <a:prstGeom prst="rect">
            <a:avLst/>
          </a:prstGeom>
          <a:effectLst>
            <a:outerShdw blurRad="50800" dist="38100" dir="2700000" algn="tl" rotWithShape="0">
              <a:prstClr val="black">
                <a:alpha val="40000"/>
              </a:prstClr>
            </a:outerShdw>
          </a:effectLst>
        </p:spPr>
      </p:pic>
      <p:pic>
        <p:nvPicPr>
          <p:cNvPr id="6" name="Kuva 5">
            <a:extLst>
              <a:ext uri="{FF2B5EF4-FFF2-40B4-BE49-F238E27FC236}">
                <a16:creationId xmlns:a16="http://schemas.microsoft.com/office/drawing/2014/main" id="{890E915F-F515-4C3D-B901-9BEE6881DC19}"/>
              </a:ext>
            </a:extLst>
          </p:cNvPr>
          <p:cNvPicPr>
            <a:picLocks noChangeAspect="1"/>
          </p:cNvPicPr>
          <p:nvPr/>
        </p:nvPicPr>
        <p:blipFill>
          <a:blip r:embed="rId5"/>
          <a:stretch>
            <a:fillRect/>
          </a:stretch>
        </p:blipFill>
        <p:spPr>
          <a:xfrm>
            <a:off x="1702282" y="4067621"/>
            <a:ext cx="3487763" cy="2571302"/>
          </a:xfrm>
          <a:prstGeom prst="rect">
            <a:avLst/>
          </a:prstGeom>
          <a:effectLst>
            <a:outerShdw blurRad="50800" dist="38100" dir="2700000" algn="tl" rotWithShape="0">
              <a:prstClr val="black">
                <a:alpha val="40000"/>
              </a:prstClr>
            </a:outerShdw>
          </a:effectLst>
        </p:spPr>
      </p:pic>
      <p:pic>
        <p:nvPicPr>
          <p:cNvPr id="7" name="Kuva 6">
            <a:extLst>
              <a:ext uri="{FF2B5EF4-FFF2-40B4-BE49-F238E27FC236}">
                <a16:creationId xmlns:a16="http://schemas.microsoft.com/office/drawing/2014/main" id="{E40BCCD5-76B9-4607-8E85-B21FD2043982}"/>
              </a:ext>
            </a:extLst>
          </p:cNvPr>
          <p:cNvPicPr>
            <a:picLocks noChangeAspect="1"/>
          </p:cNvPicPr>
          <p:nvPr/>
        </p:nvPicPr>
        <p:blipFill>
          <a:blip r:embed="rId6"/>
          <a:stretch>
            <a:fillRect/>
          </a:stretch>
        </p:blipFill>
        <p:spPr>
          <a:xfrm>
            <a:off x="6365966" y="4334225"/>
            <a:ext cx="3487763" cy="1839777"/>
          </a:xfrm>
          <a:prstGeom prst="rect">
            <a:avLst/>
          </a:prstGeom>
          <a:effectLst>
            <a:outerShdw blurRad="50800" dist="38100" dir="2700000" algn="tl" rotWithShape="0">
              <a:prstClr val="black">
                <a:alpha val="40000"/>
              </a:prstClr>
            </a:outerShdw>
          </a:effectLst>
        </p:spPr>
      </p:pic>
      <p:sp>
        <p:nvSpPr>
          <p:cNvPr id="8" name="Otsikko 1">
            <a:extLst>
              <a:ext uri="{FF2B5EF4-FFF2-40B4-BE49-F238E27FC236}">
                <a16:creationId xmlns:a16="http://schemas.microsoft.com/office/drawing/2014/main" id="{147C9503-A893-47B4-A18C-F44D12F7DBC6}"/>
              </a:ext>
            </a:extLst>
          </p:cNvPr>
          <p:cNvSpPr>
            <a:spLocks noGrp="1"/>
          </p:cNvSpPr>
          <p:nvPr>
            <p:ph type="ctrTitle"/>
          </p:nvPr>
        </p:nvSpPr>
        <p:spPr>
          <a:xfrm>
            <a:off x="818605" y="266797"/>
            <a:ext cx="10363200" cy="743398"/>
          </a:xfrm>
        </p:spPr>
        <p:txBody>
          <a:bodyPr/>
          <a:lstStyle/>
          <a:p>
            <a:r>
              <a:rPr lang="fi-FI"/>
              <a:t>Nopeat syövät hitaat</a:t>
            </a:r>
          </a:p>
        </p:txBody>
      </p:sp>
    </p:spTree>
    <p:extLst>
      <p:ext uri="{BB962C8B-B14F-4D97-AF65-F5344CB8AC3E}">
        <p14:creationId xmlns:p14="http://schemas.microsoft.com/office/powerpoint/2010/main" val="251969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a:extLst>
              <a:ext uri="{FF2B5EF4-FFF2-40B4-BE49-F238E27FC236}">
                <a16:creationId xmlns:a16="http://schemas.microsoft.com/office/drawing/2014/main" id="{4E6CDEBD-E2DB-4CB1-85E3-6A70B4E2753E}"/>
              </a:ext>
            </a:extLst>
          </p:cNvPr>
          <p:cNvSpPr>
            <a:spLocks noGrp="1" noChangeArrowheads="1"/>
          </p:cNvSpPr>
          <p:nvPr>
            <p:ph type="title"/>
          </p:nvPr>
        </p:nvSpPr>
        <p:spPr/>
        <p:txBody>
          <a:bodyPr/>
          <a:lstStyle/>
          <a:p>
            <a:r>
              <a:rPr lang="fi-FI" altLang="fi-FI"/>
              <a:t>Kiinnostusta, onko sitä?</a:t>
            </a:r>
          </a:p>
        </p:txBody>
      </p:sp>
      <p:pic>
        <p:nvPicPr>
          <p:cNvPr id="107522" name="Picture 2">
            <a:extLst>
              <a:ext uri="{FF2B5EF4-FFF2-40B4-BE49-F238E27FC236}">
                <a16:creationId xmlns:a16="http://schemas.microsoft.com/office/drawing/2014/main" id="{6074B7AD-7156-4BAC-B077-744FEF833135}"/>
              </a:ext>
            </a:extLst>
          </p:cNvPr>
          <p:cNvPicPr>
            <a:picLocks noChangeAspect="1" noChangeArrowheads="1"/>
          </p:cNvPicPr>
          <p:nvPr/>
        </p:nvPicPr>
        <p:blipFill>
          <a:blip r:embed="rId3"/>
          <a:srcRect/>
          <a:stretch>
            <a:fillRect/>
          </a:stretch>
        </p:blipFill>
        <p:spPr bwMode="auto">
          <a:xfrm>
            <a:off x="1976438" y="1557339"/>
            <a:ext cx="8223250" cy="3959225"/>
          </a:xfrm>
          <a:prstGeom prst="rect">
            <a:avLst/>
          </a:prstGeom>
          <a:noFill/>
          <a:ln w="9525" cap="flat" cmpd="sng" algn="ctr">
            <a:noFill/>
            <a:prstDash val="solid"/>
            <a:miter lim="800000"/>
            <a:headEnd/>
            <a:tailEnd/>
          </a:ln>
          <a:effectLst>
            <a:outerShdw blurRad="63500" sx="102000" sy="102000" algn="ctr" rotWithShape="0">
              <a:prstClr val="black">
                <a:alpha val="40000"/>
              </a:prstClr>
            </a:outerShdw>
          </a:effectLst>
        </p:spPr>
      </p:pic>
      <p:sp>
        <p:nvSpPr>
          <p:cNvPr id="19460" name="Suorakulmio: Pyöristetyt kulmat 3">
            <a:extLst>
              <a:ext uri="{FF2B5EF4-FFF2-40B4-BE49-F238E27FC236}">
                <a16:creationId xmlns:a16="http://schemas.microsoft.com/office/drawing/2014/main" id="{AFC85035-24D7-4D13-A61A-BB4DD2856173}"/>
              </a:ext>
            </a:extLst>
          </p:cNvPr>
          <p:cNvSpPr>
            <a:spLocks noChangeArrowheads="1"/>
          </p:cNvSpPr>
          <p:nvPr/>
        </p:nvSpPr>
        <p:spPr bwMode="auto">
          <a:xfrm>
            <a:off x="6743701" y="5027894"/>
            <a:ext cx="576263" cy="402663"/>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5F5F5F"/>
                </a:solidFill>
                <a:latin typeface="PT Serif" panose="020A0603040505020204" pitchFamily="18" charset="0"/>
                <a:cs typeface="Arial" panose="020B060402020202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5F5F5F"/>
                </a:solidFill>
                <a:latin typeface="PT Serif" panose="020A0603040505020204" pitchFamily="18" charset="0"/>
                <a:cs typeface="Arial" panose="020B060402020202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5F5F5F"/>
                </a:solidFill>
                <a:latin typeface="PT Serif" panose="020A0603040505020204" pitchFamily="18" charset="0"/>
                <a:cs typeface="Arial" panose="020B060402020202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5F5F5F"/>
                </a:solidFill>
                <a:latin typeface="PT Serif" panose="020A0603040505020204" pitchFamily="18" charset="0"/>
                <a:cs typeface="Arial" panose="020B060402020202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5F5F5F"/>
                </a:solidFill>
                <a:latin typeface="PT Serif" panose="020A0603040505020204" pitchFamily="18" charset="0"/>
                <a:cs typeface="Arial" panose="020B060402020202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5F5F5F"/>
                </a:solidFill>
                <a:latin typeface="PT Serif" panose="020A0603040505020204" pitchFamily="18" charset="0"/>
                <a:cs typeface="Arial" panose="020B060402020202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5F5F5F"/>
                </a:solidFill>
                <a:latin typeface="PT Serif" panose="020A0603040505020204" pitchFamily="18" charset="0"/>
                <a:cs typeface="Arial" panose="020B060402020202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5F5F5F"/>
                </a:solidFill>
                <a:latin typeface="PT Serif" panose="020A0603040505020204" pitchFamily="18" charset="0"/>
                <a:cs typeface="Arial" panose="020B060402020202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5F5F5F"/>
                </a:solidFill>
                <a:latin typeface="PT Serif" panose="020A0603040505020204" pitchFamily="18" charset="0"/>
                <a:cs typeface="Arial" panose="020B0604020202020204" pitchFamily="34" charset="0"/>
              </a:defRPr>
            </a:lvl9pPr>
          </a:lstStyle>
          <a:p>
            <a:pPr algn="ctr">
              <a:lnSpc>
                <a:spcPts val="2813"/>
              </a:lnSpc>
              <a:spcBef>
                <a:spcPct val="0"/>
              </a:spcBef>
              <a:buClr>
                <a:srgbClr val="000000"/>
              </a:buClr>
              <a:buNone/>
            </a:pPr>
            <a:endParaRPr lang="fi-FI" altLang="fi-FI" sz="2800">
              <a:solidFill>
                <a:srgbClr val="1D546A"/>
              </a:solidFill>
              <a:latin typeface="Arial Black" panose="020B0A04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506" y="1129990"/>
            <a:ext cx="9101044" cy="4705592"/>
          </a:xfrm>
          <a:prstGeom prst="ellipse">
            <a:avLst/>
          </a:prstGeom>
          <a:ln>
            <a:noFill/>
          </a:ln>
          <a:effectLst>
            <a:softEdge rad="112500"/>
          </a:effectLst>
        </p:spPr>
      </p:pic>
      <p:sp>
        <p:nvSpPr>
          <p:cNvPr id="4" name="Pyöristetty suorakulmio 3"/>
          <p:cNvSpPr/>
          <p:nvPr/>
        </p:nvSpPr>
        <p:spPr>
          <a:xfrm>
            <a:off x="3638939" y="4012163"/>
            <a:ext cx="5654351" cy="2649894"/>
          </a:xfrm>
          <a:prstGeom prst="roundRect">
            <a:avLst/>
          </a:prstGeom>
          <a:solidFill>
            <a:schemeClr val="bg1">
              <a:lumMod val="85000"/>
            </a:schemeClr>
          </a:solidFill>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2774" name="Otsikko 1"/>
          <p:cNvSpPr>
            <a:spLocks noGrp="1"/>
          </p:cNvSpPr>
          <p:nvPr>
            <p:ph type="title"/>
          </p:nvPr>
        </p:nvSpPr>
        <p:spPr>
          <a:xfrm>
            <a:off x="609600" y="274638"/>
            <a:ext cx="10972800" cy="855352"/>
          </a:xfrm>
        </p:spPr>
        <p:txBody>
          <a:bodyPr/>
          <a:lstStyle/>
          <a:p>
            <a:pPr eaLnBrk="1" hangingPunct="1"/>
            <a:r>
              <a:rPr lang="fi-FI" altLang="fi-FI"/>
              <a:t>Kaiken kattava ehdokasjoukko</a:t>
            </a:r>
          </a:p>
        </p:txBody>
      </p:sp>
      <p:sp>
        <p:nvSpPr>
          <p:cNvPr id="3" name="Sisällön paikkamerkki 2"/>
          <p:cNvSpPr>
            <a:spLocks noGrp="1"/>
          </p:cNvSpPr>
          <p:nvPr>
            <p:ph idx="1"/>
          </p:nvPr>
        </p:nvSpPr>
        <p:spPr>
          <a:xfrm>
            <a:off x="4033838" y="4348163"/>
            <a:ext cx="7562850" cy="2509837"/>
          </a:xfrm>
        </p:spPr>
        <p:txBody>
          <a:bodyPr/>
          <a:lstStyle/>
          <a:p>
            <a:pPr eaLnBrk="1" hangingPunct="1">
              <a:defRPr/>
            </a:pPr>
            <a:r>
              <a:rPr lang="fi-FI" sz="2800">
                <a:solidFill>
                  <a:schemeClr val="tx1"/>
                </a:solidFill>
              </a:rPr>
              <a:t>Maantieteellisesti</a:t>
            </a:r>
          </a:p>
          <a:p>
            <a:pPr eaLnBrk="1" hangingPunct="1">
              <a:defRPr/>
            </a:pPr>
            <a:r>
              <a:rPr lang="fi-FI" sz="2800">
                <a:solidFill>
                  <a:schemeClr val="tx1"/>
                </a:solidFill>
              </a:rPr>
              <a:t>Ammatillisesti</a:t>
            </a:r>
          </a:p>
          <a:p>
            <a:pPr eaLnBrk="1" hangingPunct="1">
              <a:defRPr/>
            </a:pPr>
            <a:r>
              <a:rPr lang="fi-FI" sz="2800">
                <a:solidFill>
                  <a:schemeClr val="tx1"/>
                </a:solidFill>
              </a:rPr>
              <a:t>Tiedollisesti ja taidollisesti</a:t>
            </a:r>
          </a:p>
          <a:p>
            <a:pPr eaLnBrk="1" hangingPunct="1">
              <a:defRPr/>
            </a:pPr>
            <a:r>
              <a:rPr lang="fi-FI" sz="2800">
                <a:solidFill>
                  <a:schemeClr val="tx1"/>
                </a:solidFill>
              </a:rPr>
              <a:t>Ikäjakauma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Ehdokasharava</a:t>
            </a:r>
          </a:p>
        </p:txBody>
      </p:sp>
      <p:pic>
        <p:nvPicPr>
          <p:cNvPr id="4" name="Kuva 3" descr="Kuva, joka sisältää kohteen näyttökuva&#10;&#10;Kuvaus luotu automaattisesti">
            <a:extLst>
              <a:ext uri="{FF2B5EF4-FFF2-40B4-BE49-F238E27FC236}">
                <a16:creationId xmlns:a16="http://schemas.microsoft.com/office/drawing/2014/main" id="{BEF90809-11CC-4CBA-8182-B2F9B5069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05" y="1987186"/>
            <a:ext cx="10074163" cy="3538401"/>
          </a:xfrm>
          <a:prstGeom prst="rect">
            <a:avLst/>
          </a:prstGeom>
        </p:spPr>
      </p:pic>
    </p:spTree>
    <p:extLst>
      <p:ext uri="{BB962C8B-B14F-4D97-AF65-F5344CB8AC3E}">
        <p14:creationId xmlns:p14="http://schemas.microsoft.com/office/powerpoint/2010/main" val="197666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Sopimukset ja pelisäännöt</a:t>
            </a:r>
          </a:p>
        </p:txBody>
      </p:sp>
      <p:pic>
        <p:nvPicPr>
          <p:cNvPr id="5" name="Kuva 4">
            <a:extLst>
              <a:ext uri="{FF2B5EF4-FFF2-40B4-BE49-F238E27FC236}">
                <a16:creationId xmlns:a16="http://schemas.microsoft.com/office/drawing/2014/main" id="{6EECC543-2C78-475B-9534-3D2E4E15A556}"/>
              </a:ext>
            </a:extLst>
          </p:cNvPr>
          <p:cNvPicPr>
            <a:picLocks noChangeAspect="1"/>
          </p:cNvPicPr>
          <p:nvPr/>
        </p:nvPicPr>
        <p:blipFill rotWithShape="1">
          <a:blip r:embed="rId3">
            <a:extLst>
              <a:ext uri="{28A0092B-C50C-407E-A947-70E740481C1C}">
                <a14:useLocalDpi xmlns:a14="http://schemas.microsoft.com/office/drawing/2010/main" val="0"/>
              </a:ext>
            </a:extLst>
          </a:blip>
          <a:srcRect r="2614" b="56667"/>
          <a:stretch/>
        </p:blipFill>
        <p:spPr>
          <a:xfrm rot="20969232">
            <a:off x="865717" y="2440769"/>
            <a:ext cx="4856191" cy="2971800"/>
          </a:xfrm>
          <a:prstGeom prst="rect">
            <a:avLst/>
          </a:prstGeom>
          <a:effectLst>
            <a:outerShdw blurRad="50800" dist="38100" dir="2700000" algn="tl" rotWithShape="0">
              <a:prstClr val="black">
                <a:alpha val="40000"/>
              </a:prstClr>
            </a:outerShdw>
          </a:effectLst>
        </p:spPr>
      </p:pic>
      <p:pic>
        <p:nvPicPr>
          <p:cNvPr id="7" name="Kuva 6" descr="Kuva, joka sisältää kohteen teksti&#10;&#10;Kuvaus luotu automaattisesti">
            <a:extLst>
              <a:ext uri="{FF2B5EF4-FFF2-40B4-BE49-F238E27FC236}">
                <a16:creationId xmlns:a16="http://schemas.microsoft.com/office/drawing/2014/main" id="{58AB58F7-3566-4B94-83CE-E3E242123824}"/>
              </a:ext>
            </a:extLst>
          </p:cNvPr>
          <p:cNvPicPr>
            <a:picLocks noChangeAspect="1"/>
          </p:cNvPicPr>
          <p:nvPr/>
        </p:nvPicPr>
        <p:blipFill rotWithShape="1">
          <a:blip r:embed="rId4">
            <a:extLst>
              <a:ext uri="{28A0092B-C50C-407E-A947-70E740481C1C}">
                <a14:useLocalDpi xmlns:a14="http://schemas.microsoft.com/office/drawing/2010/main" val="0"/>
              </a:ext>
            </a:extLst>
          </a:blip>
          <a:srcRect r="2482" b="56667"/>
          <a:stretch/>
        </p:blipFill>
        <p:spPr>
          <a:xfrm rot="20969232">
            <a:off x="6326297" y="2440168"/>
            <a:ext cx="4862793" cy="29717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57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104774" y="266797"/>
            <a:ext cx="12011025" cy="743398"/>
          </a:xfrm>
        </p:spPr>
        <p:txBody>
          <a:bodyPr/>
          <a:lstStyle/>
          <a:p>
            <a:r>
              <a:rPr lang="fi-FI"/>
              <a:t>Toimivia kokoomuslaisia ratkaisuja ihmisten arkipäivän ongelmiin.</a:t>
            </a:r>
          </a:p>
        </p:txBody>
      </p:sp>
      <p:pic>
        <p:nvPicPr>
          <p:cNvPr id="5" name="Kuva 4">
            <a:extLst>
              <a:ext uri="{FF2B5EF4-FFF2-40B4-BE49-F238E27FC236}">
                <a16:creationId xmlns:a16="http://schemas.microsoft.com/office/drawing/2014/main" id="{015B3E58-F04F-4A2F-945E-24689BC2EF29}"/>
              </a:ext>
            </a:extLst>
          </p:cNvPr>
          <p:cNvPicPr/>
          <p:nvPr/>
        </p:nvPicPr>
        <p:blipFill>
          <a:blip r:embed="rId3">
            <a:extLst>
              <a:ext uri="{28A0092B-C50C-407E-A947-70E740481C1C}">
                <a14:useLocalDpi xmlns:a14="http://schemas.microsoft.com/office/drawing/2010/main" val="0"/>
              </a:ext>
            </a:extLst>
          </a:blip>
          <a:stretch>
            <a:fillRect/>
          </a:stretch>
        </p:blipFill>
        <p:spPr>
          <a:xfrm>
            <a:off x="3623310" y="1476375"/>
            <a:ext cx="4479695" cy="4351932"/>
          </a:xfrm>
          <a:prstGeom prst="rect">
            <a:avLst/>
          </a:prstGeom>
          <a:effectLst>
            <a:outerShdw blurRad="50800" dist="38100" dir="2700000" algn="tl" rotWithShape="0">
              <a:prstClr val="black">
                <a:alpha val="40000"/>
              </a:prstClr>
            </a:outerShdw>
          </a:effectLst>
        </p:spPr>
      </p:pic>
      <p:sp>
        <p:nvSpPr>
          <p:cNvPr id="6" name="Otsikko 1">
            <a:extLst>
              <a:ext uri="{FF2B5EF4-FFF2-40B4-BE49-F238E27FC236}">
                <a16:creationId xmlns:a16="http://schemas.microsoft.com/office/drawing/2014/main" id="{F2958B97-A0FE-4EA9-9985-E171FD2E3490}"/>
              </a:ext>
            </a:extLst>
          </p:cNvPr>
          <p:cNvSpPr txBox="1">
            <a:spLocks/>
          </p:cNvSpPr>
          <p:nvPr/>
        </p:nvSpPr>
        <p:spPr bwMode="auto">
          <a:xfrm>
            <a:off x="914400" y="6047382"/>
            <a:ext cx="10363200" cy="74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004F75"/>
                </a:solidFill>
                <a:latin typeface="+mj-lt"/>
                <a:ea typeface="+mj-ea"/>
                <a:cs typeface="+mj-cs"/>
              </a:defRPr>
            </a:lvl1pPr>
            <a:lvl2pPr algn="ctr" rtl="0" eaLnBrk="1" fontAlgn="base" hangingPunct="1">
              <a:spcBef>
                <a:spcPct val="0"/>
              </a:spcBef>
              <a:spcAft>
                <a:spcPct val="0"/>
              </a:spcAft>
              <a:defRPr sz="3300" b="1">
                <a:solidFill>
                  <a:srgbClr val="004F75"/>
                </a:solidFill>
                <a:latin typeface="PT Sans Narrow" pitchFamily="34" charset="0"/>
                <a:cs typeface="Arial" pitchFamily="34" charset="0"/>
              </a:defRPr>
            </a:lvl2pPr>
            <a:lvl3pPr algn="ctr" rtl="0" eaLnBrk="1" fontAlgn="base" hangingPunct="1">
              <a:spcBef>
                <a:spcPct val="0"/>
              </a:spcBef>
              <a:spcAft>
                <a:spcPct val="0"/>
              </a:spcAft>
              <a:defRPr sz="3300" b="1">
                <a:solidFill>
                  <a:srgbClr val="004F75"/>
                </a:solidFill>
                <a:latin typeface="PT Sans Narrow" pitchFamily="34" charset="0"/>
                <a:cs typeface="Arial" pitchFamily="34" charset="0"/>
              </a:defRPr>
            </a:lvl3pPr>
            <a:lvl4pPr algn="ctr" rtl="0" eaLnBrk="1" fontAlgn="base" hangingPunct="1">
              <a:spcBef>
                <a:spcPct val="0"/>
              </a:spcBef>
              <a:spcAft>
                <a:spcPct val="0"/>
              </a:spcAft>
              <a:defRPr sz="3300" b="1">
                <a:solidFill>
                  <a:srgbClr val="004F75"/>
                </a:solidFill>
                <a:latin typeface="PT Sans Narrow" pitchFamily="34" charset="0"/>
                <a:cs typeface="Arial" pitchFamily="34" charset="0"/>
              </a:defRPr>
            </a:lvl4pPr>
            <a:lvl5pPr algn="ctr" rtl="0" eaLnBrk="1" fontAlgn="base" hangingPunct="1">
              <a:spcBef>
                <a:spcPct val="0"/>
              </a:spcBef>
              <a:spcAft>
                <a:spcPct val="0"/>
              </a:spcAft>
              <a:defRPr sz="3300" b="1">
                <a:solidFill>
                  <a:srgbClr val="004F75"/>
                </a:solidFill>
                <a:latin typeface="PT Sans Narrow" pitchFamily="34" charset="0"/>
                <a:cs typeface="Arial" pitchFamily="34" charset="0"/>
              </a:defRPr>
            </a:lvl5pPr>
            <a:lvl6pPr marL="342900" algn="ctr" rtl="0" eaLnBrk="1" fontAlgn="base" hangingPunct="1">
              <a:spcBef>
                <a:spcPct val="0"/>
              </a:spcBef>
              <a:spcAft>
                <a:spcPct val="0"/>
              </a:spcAft>
              <a:defRPr sz="3300" b="1">
                <a:solidFill>
                  <a:srgbClr val="004F75"/>
                </a:solidFill>
                <a:latin typeface="PT Sans Narrow" pitchFamily="34" charset="0"/>
                <a:cs typeface="Arial" pitchFamily="34" charset="0"/>
              </a:defRPr>
            </a:lvl6pPr>
            <a:lvl7pPr marL="685800" algn="ctr" rtl="0" eaLnBrk="1" fontAlgn="base" hangingPunct="1">
              <a:spcBef>
                <a:spcPct val="0"/>
              </a:spcBef>
              <a:spcAft>
                <a:spcPct val="0"/>
              </a:spcAft>
              <a:defRPr sz="3300" b="1">
                <a:solidFill>
                  <a:srgbClr val="004F75"/>
                </a:solidFill>
                <a:latin typeface="PT Sans Narrow" pitchFamily="34" charset="0"/>
                <a:cs typeface="Arial" pitchFamily="34" charset="0"/>
              </a:defRPr>
            </a:lvl7pPr>
            <a:lvl8pPr marL="1028700" algn="ctr" rtl="0" eaLnBrk="1" fontAlgn="base" hangingPunct="1">
              <a:spcBef>
                <a:spcPct val="0"/>
              </a:spcBef>
              <a:spcAft>
                <a:spcPct val="0"/>
              </a:spcAft>
              <a:defRPr sz="3300" b="1">
                <a:solidFill>
                  <a:srgbClr val="004F75"/>
                </a:solidFill>
                <a:latin typeface="PT Sans Narrow" pitchFamily="34" charset="0"/>
                <a:cs typeface="Arial" pitchFamily="34" charset="0"/>
              </a:defRPr>
            </a:lvl8pPr>
            <a:lvl9pPr marL="1371600" algn="ctr" rtl="0" eaLnBrk="1" fontAlgn="base" hangingPunct="1">
              <a:spcBef>
                <a:spcPct val="0"/>
              </a:spcBef>
              <a:spcAft>
                <a:spcPct val="0"/>
              </a:spcAft>
              <a:defRPr sz="3300" b="1">
                <a:solidFill>
                  <a:srgbClr val="004F75"/>
                </a:solidFill>
                <a:latin typeface="PT Sans Narrow" pitchFamily="34" charset="0"/>
                <a:cs typeface="Arial" pitchFamily="34" charset="0"/>
              </a:defRPr>
            </a:lvl9pPr>
          </a:lstStyle>
          <a:p>
            <a:r>
              <a:rPr lang="fi-FI" sz="1600" kern="0"/>
              <a:t>Lähde: </a:t>
            </a:r>
            <a:r>
              <a:rPr lang="fi-FI" sz="1600">
                <a:hlinkClick r:id="rId4"/>
              </a:rPr>
              <a:t>https://www.pirkkala.fi/paatoksenteko/valtuusto-2017-2021/valtuusto-ohjelma/</a:t>
            </a:r>
            <a:endParaRPr lang="fi-FI" sz="1600" kern="0"/>
          </a:p>
        </p:txBody>
      </p:sp>
    </p:spTree>
    <p:extLst>
      <p:ext uri="{BB962C8B-B14F-4D97-AF65-F5344CB8AC3E}">
        <p14:creationId xmlns:p14="http://schemas.microsoft.com/office/powerpoint/2010/main" val="3429464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Kuntavaalikoulutuksen tehtävät</a:t>
            </a:r>
          </a:p>
        </p:txBody>
      </p:sp>
      <p:pic>
        <p:nvPicPr>
          <p:cNvPr id="5" name="Kuva 4" descr="Kuva, joka sisältää kohteen laite&#10;&#10;Kuvaus luotu automaattisesti">
            <a:extLst>
              <a:ext uri="{FF2B5EF4-FFF2-40B4-BE49-F238E27FC236}">
                <a16:creationId xmlns:a16="http://schemas.microsoft.com/office/drawing/2014/main" id="{8E5ACA13-C715-4F9F-A7A3-0ABDB14A8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670" y="1377315"/>
            <a:ext cx="4518660" cy="4770120"/>
          </a:xfrm>
          <a:prstGeom prst="rect">
            <a:avLst/>
          </a:prstGeom>
        </p:spPr>
      </p:pic>
    </p:spTree>
    <p:extLst>
      <p:ext uri="{BB962C8B-B14F-4D97-AF65-F5344CB8AC3E}">
        <p14:creationId xmlns:p14="http://schemas.microsoft.com/office/powerpoint/2010/main" val="115765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Perehdytystä kunnan toimintaan</a:t>
            </a:r>
          </a:p>
        </p:txBody>
      </p:sp>
      <p:pic>
        <p:nvPicPr>
          <p:cNvPr id="5" name="Kuva 4" descr="Kuva, joka sisältää kohteen teksti, piirtäminen&#10;&#10;Kuvaus luotu automaattisesti">
            <a:extLst>
              <a:ext uri="{FF2B5EF4-FFF2-40B4-BE49-F238E27FC236}">
                <a16:creationId xmlns:a16="http://schemas.microsoft.com/office/drawing/2014/main" id="{D954EB14-0E30-4B1E-B69F-CABA64F87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50" y="1712595"/>
            <a:ext cx="5219700" cy="4251960"/>
          </a:xfrm>
          <a:prstGeom prst="rect">
            <a:avLst/>
          </a:prstGeom>
        </p:spPr>
      </p:pic>
    </p:spTree>
    <p:extLst>
      <p:ext uri="{BB962C8B-B14F-4D97-AF65-F5344CB8AC3E}">
        <p14:creationId xmlns:p14="http://schemas.microsoft.com/office/powerpoint/2010/main" val="391759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Koulutuksen paikallinen sisältö</a:t>
            </a:r>
          </a:p>
        </p:txBody>
      </p:sp>
      <p:pic>
        <p:nvPicPr>
          <p:cNvPr id="5" name="Kuva 4">
            <a:extLst>
              <a:ext uri="{FF2B5EF4-FFF2-40B4-BE49-F238E27FC236}">
                <a16:creationId xmlns:a16="http://schemas.microsoft.com/office/drawing/2014/main" id="{702A0A94-5FF1-40DA-A61A-D266625B9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710" y="1457325"/>
            <a:ext cx="6926580" cy="4686300"/>
          </a:xfrm>
          <a:prstGeom prst="rect">
            <a:avLst/>
          </a:prstGeom>
        </p:spPr>
      </p:pic>
    </p:spTree>
    <p:extLst>
      <p:ext uri="{BB962C8B-B14F-4D97-AF65-F5344CB8AC3E}">
        <p14:creationId xmlns:p14="http://schemas.microsoft.com/office/powerpoint/2010/main" val="1332917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D9AEAD-1717-4374-A704-422DAA90A48D}"/>
              </a:ext>
            </a:extLst>
          </p:cNvPr>
          <p:cNvSpPr>
            <a:spLocks noGrp="1"/>
          </p:cNvSpPr>
          <p:nvPr>
            <p:ph type="title"/>
          </p:nvPr>
        </p:nvSpPr>
        <p:spPr>
          <a:xfrm>
            <a:off x="149290" y="347386"/>
            <a:ext cx="7119257" cy="1143000"/>
          </a:xfrm>
        </p:spPr>
        <p:txBody>
          <a:bodyPr/>
          <a:lstStyle/>
          <a:p>
            <a:r>
              <a:rPr lang="fi-FI"/>
              <a:t>Hyvä viestintä on jatkuvaa ja vuorovaikutteista</a:t>
            </a:r>
          </a:p>
        </p:txBody>
      </p:sp>
      <p:graphicFrame>
        <p:nvGraphicFramePr>
          <p:cNvPr id="3" name="Kaaviokuva 2">
            <a:extLst>
              <a:ext uri="{FF2B5EF4-FFF2-40B4-BE49-F238E27FC236}">
                <a16:creationId xmlns:a16="http://schemas.microsoft.com/office/drawing/2014/main" id="{F01340CA-B90C-4A73-BB2C-C3C132D8BC05}"/>
              </a:ext>
            </a:extLst>
          </p:cNvPr>
          <p:cNvGraphicFramePr/>
          <p:nvPr>
            <p:extLst>
              <p:ext uri="{D42A27DB-BD31-4B8C-83A1-F6EECF244321}">
                <p14:modId xmlns:p14="http://schemas.microsoft.com/office/powerpoint/2010/main" val="4064080973"/>
              </p:ext>
            </p:extLst>
          </p:nvPr>
        </p:nvGraphicFramePr>
        <p:xfrm>
          <a:off x="6096001" y="252647"/>
          <a:ext cx="6096000" cy="441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Kuva 3">
            <a:extLst>
              <a:ext uri="{FF2B5EF4-FFF2-40B4-BE49-F238E27FC236}">
                <a16:creationId xmlns:a16="http://schemas.microsoft.com/office/drawing/2014/main" id="{C8018504-56D7-4BBA-94C9-AF69081DFAED}"/>
              </a:ext>
            </a:extLst>
          </p:cNvPr>
          <p:cNvPicPr>
            <a:picLocks noChangeAspect="1"/>
          </p:cNvPicPr>
          <p:nvPr/>
        </p:nvPicPr>
        <p:blipFill>
          <a:blip r:embed="rId8"/>
          <a:stretch>
            <a:fillRect/>
          </a:stretch>
        </p:blipFill>
        <p:spPr>
          <a:xfrm>
            <a:off x="1234750" y="4976545"/>
            <a:ext cx="8804988" cy="797863"/>
          </a:xfrm>
          <a:prstGeom prst="rect">
            <a:avLst/>
          </a:prstGeom>
        </p:spPr>
      </p:pic>
      <p:pic>
        <p:nvPicPr>
          <p:cNvPr id="5" name="Kuva 4">
            <a:extLst>
              <a:ext uri="{FF2B5EF4-FFF2-40B4-BE49-F238E27FC236}">
                <a16:creationId xmlns:a16="http://schemas.microsoft.com/office/drawing/2014/main" id="{7E10D4D9-2B91-480F-A338-F5E6B482078D}"/>
              </a:ext>
            </a:extLst>
          </p:cNvPr>
          <p:cNvPicPr>
            <a:picLocks noChangeAspect="1"/>
          </p:cNvPicPr>
          <p:nvPr/>
        </p:nvPicPr>
        <p:blipFill>
          <a:blip r:embed="rId9"/>
          <a:stretch>
            <a:fillRect/>
          </a:stretch>
        </p:blipFill>
        <p:spPr>
          <a:xfrm>
            <a:off x="1234750" y="5909054"/>
            <a:ext cx="8804988" cy="747055"/>
          </a:xfrm>
          <a:prstGeom prst="rect">
            <a:avLst/>
          </a:prstGeom>
        </p:spPr>
      </p:pic>
      <p:pic>
        <p:nvPicPr>
          <p:cNvPr id="6" name="Kuva 5">
            <a:extLst>
              <a:ext uri="{FF2B5EF4-FFF2-40B4-BE49-F238E27FC236}">
                <a16:creationId xmlns:a16="http://schemas.microsoft.com/office/drawing/2014/main" id="{34EFCC02-4A33-4E7A-84BD-7FAF10030FC5}"/>
              </a:ext>
            </a:extLst>
          </p:cNvPr>
          <p:cNvPicPr>
            <a:picLocks noChangeAspect="1"/>
          </p:cNvPicPr>
          <p:nvPr/>
        </p:nvPicPr>
        <p:blipFill>
          <a:blip r:embed="rId10"/>
          <a:stretch>
            <a:fillRect/>
          </a:stretch>
        </p:blipFill>
        <p:spPr>
          <a:xfrm>
            <a:off x="2410019" y="1988757"/>
            <a:ext cx="2597797" cy="24694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874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Viime kuntavaalin tuloksen arviointi</a:t>
            </a:r>
          </a:p>
        </p:txBody>
      </p:sp>
      <p:pic>
        <p:nvPicPr>
          <p:cNvPr id="5" name="Kuva 4" descr="Kuva, joka sisältää kohteen sateenvarjo&#10;&#10;Kuvaus luotu automaattisesti">
            <a:extLst>
              <a:ext uri="{FF2B5EF4-FFF2-40B4-BE49-F238E27FC236}">
                <a16:creationId xmlns:a16="http://schemas.microsoft.com/office/drawing/2014/main" id="{55A6A421-458F-44B8-8323-A79EB47D5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760" y="1708785"/>
            <a:ext cx="4602480" cy="4602480"/>
          </a:xfrm>
          <a:prstGeom prst="rect">
            <a:avLst/>
          </a:prstGeom>
        </p:spPr>
      </p:pic>
    </p:spTree>
    <p:extLst>
      <p:ext uri="{BB962C8B-B14F-4D97-AF65-F5344CB8AC3E}">
        <p14:creationId xmlns:p14="http://schemas.microsoft.com/office/powerpoint/2010/main" val="116648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06C927-FC6B-4439-847C-ED903EBD20E9}"/>
              </a:ext>
            </a:extLst>
          </p:cNvPr>
          <p:cNvSpPr>
            <a:spLocks noGrp="1"/>
          </p:cNvSpPr>
          <p:nvPr>
            <p:ph type="title"/>
          </p:nvPr>
        </p:nvSpPr>
        <p:spPr/>
        <p:txBody>
          <a:bodyPr/>
          <a:lstStyle/>
          <a:p>
            <a:r>
              <a:rPr lang="fi-FI"/>
              <a:t>Jokainen kokoomuslainen on viestijä</a:t>
            </a:r>
          </a:p>
        </p:txBody>
      </p:sp>
      <p:pic>
        <p:nvPicPr>
          <p:cNvPr id="3" name="Kuva 2">
            <a:extLst>
              <a:ext uri="{FF2B5EF4-FFF2-40B4-BE49-F238E27FC236}">
                <a16:creationId xmlns:a16="http://schemas.microsoft.com/office/drawing/2014/main" id="{965278AB-653A-4D66-99DD-2DA3B595184B}"/>
              </a:ext>
            </a:extLst>
          </p:cNvPr>
          <p:cNvPicPr>
            <a:picLocks noChangeAspect="1"/>
          </p:cNvPicPr>
          <p:nvPr/>
        </p:nvPicPr>
        <p:blipFill>
          <a:blip r:embed="rId3"/>
          <a:stretch>
            <a:fillRect/>
          </a:stretch>
        </p:blipFill>
        <p:spPr>
          <a:xfrm rot="21253967">
            <a:off x="1382097" y="2030963"/>
            <a:ext cx="2798017" cy="3497521"/>
          </a:xfrm>
          <a:prstGeom prst="rect">
            <a:avLst/>
          </a:prstGeom>
          <a:effectLst>
            <a:outerShdw blurRad="50800" dist="38100" dir="2700000" algn="tl" rotWithShape="0">
              <a:prstClr val="black">
                <a:alpha val="40000"/>
              </a:prstClr>
            </a:outerShdw>
          </a:effectLst>
        </p:spPr>
      </p:pic>
      <p:pic>
        <p:nvPicPr>
          <p:cNvPr id="4" name="Kuva 3">
            <a:extLst>
              <a:ext uri="{FF2B5EF4-FFF2-40B4-BE49-F238E27FC236}">
                <a16:creationId xmlns:a16="http://schemas.microsoft.com/office/drawing/2014/main" id="{5BE7A377-2A07-4DE2-994D-9BBC3357868F}"/>
              </a:ext>
            </a:extLst>
          </p:cNvPr>
          <p:cNvPicPr>
            <a:picLocks noChangeAspect="1"/>
          </p:cNvPicPr>
          <p:nvPr/>
        </p:nvPicPr>
        <p:blipFill>
          <a:blip r:embed="rId4"/>
          <a:stretch>
            <a:fillRect/>
          </a:stretch>
        </p:blipFill>
        <p:spPr>
          <a:xfrm rot="21253967">
            <a:off x="4577831" y="1970314"/>
            <a:ext cx="2590411" cy="3531884"/>
          </a:xfrm>
          <a:prstGeom prst="rect">
            <a:avLst/>
          </a:prstGeom>
          <a:effectLst>
            <a:outerShdw blurRad="50800" dist="38100" dir="2700000" algn="tl" rotWithShape="0">
              <a:prstClr val="black">
                <a:alpha val="40000"/>
              </a:prstClr>
            </a:outerShdw>
          </a:effectLst>
        </p:spPr>
      </p:pic>
      <p:pic>
        <p:nvPicPr>
          <p:cNvPr id="5" name="Kuva 4">
            <a:extLst>
              <a:ext uri="{FF2B5EF4-FFF2-40B4-BE49-F238E27FC236}">
                <a16:creationId xmlns:a16="http://schemas.microsoft.com/office/drawing/2014/main" id="{E65253C7-7EEC-460A-B316-0402D4E1586D}"/>
              </a:ext>
            </a:extLst>
          </p:cNvPr>
          <p:cNvPicPr>
            <a:picLocks noChangeAspect="1"/>
          </p:cNvPicPr>
          <p:nvPr/>
        </p:nvPicPr>
        <p:blipFill>
          <a:blip r:embed="rId5"/>
          <a:stretch>
            <a:fillRect/>
          </a:stretch>
        </p:blipFill>
        <p:spPr>
          <a:xfrm rot="21253967">
            <a:off x="7476500" y="2030963"/>
            <a:ext cx="3017399" cy="347123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98759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DFA23B-AE1D-46A1-B143-3510E233DBD4}"/>
              </a:ext>
            </a:extLst>
          </p:cNvPr>
          <p:cNvSpPr>
            <a:spLocks noGrp="1"/>
          </p:cNvSpPr>
          <p:nvPr>
            <p:ph type="title"/>
          </p:nvPr>
        </p:nvSpPr>
        <p:spPr/>
        <p:txBody>
          <a:bodyPr/>
          <a:lstStyle/>
          <a:p>
            <a:r>
              <a:rPr lang="fi-FI"/>
              <a:t>www.kokoomus.fi/gredi</a:t>
            </a:r>
          </a:p>
        </p:txBody>
      </p:sp>
      <p:pic>
        <p:nvPicPr>
          <p:cNvPr id="3" name="Kuva 2">
            <a:extLst>
              <a:ext uri="{FF2B5EF4-FFF2-40B4-BE49-F238E27FC236}">
                <a16:creationId xmlns:a16="http://schemas.microsoft.com/office/drawing/2014/main" id="{ADE79482-C553-4272-BD99-6CC12D70AE86}"/>
              </a:ext>
            </a:extLst>
          </p:cNvPr>
          <p:cNvPicPr>
            <a:picLocks noChangeAspect="1"/>
          </p:cNvPicPr>
          <p:nvPr/>
        </p:nvPicPr>
        <p:blipFill>
          <a:blip r:embed="rId3"/>
          <a:stretch>
            <a:fillRect/>
          </a:stretch>
        </p:blipFill>
        <p:spPr>
          <a:xfrm>
            <a:off x="1534594" y="1647622"/>
            <a:ext cx="8206566" cy="42198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173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Järjestötoiminta on ihmisten kohtaamista</a:t>
            </a:r>
          </a:p>
        </p:txBody>
      </p:sp>
      <p:pic>
        <p:nvPicPr>
          <p:cNvPr id="3" name="Kuva 2">
            <a:extLst>
              <a:ext uri="{FF2B5EF4-FFF2-40B4-BE49-F238E27FC236}">
                <a16:creationId xmlns:a16="http://schemas.microsoft.com/office/drawing/2014/main" id="{3E7F453C-63B3-40AA-B0AB-CEB1C3446F10}"/>
              </a:ext>
            </a:extLst>
          </p:cNvPr>
          <p:cNvPicPr>
            <a:picLocks noChangeAspect="1"/>
          </p:cNvPicPr>
          <p:nvPr/>
        </p:nvPicPr>
        <p:blipFill rotWithShape="1">
          <a:blip r:embed="rId3"/>
          <a:srcRect b="12063"/>
          <a:stretch/>
        </p:blipFill>
        <p:spPr>
          <a:xfrm rot="21194992">
            <a:off x="772051" y="1260344"/>
            <a:ext cx="4212479" cy="2329055"/>
          </a:xfrm>
          <a:prstGeom prst="rect">
            <a:avLst/>
          </a:prstGeom>
          <a:effectLst>
            <a:outerShdw blurRad="50800" dist="38100" dir="2700000" algn="tl" rotWithShape="0">
              <a:prstClr val="black">
                <a:alpha val="40000"/>
              </a:prstClr>
            </a:outerShdw>
          </a:effectLst>
        </p:spPr>
      </p:pic>
      <p:pic>
        <p:nvPicPr>
          <p:cNvPr id="5" name="Kuva 4">
            <a:extLst>
              <a:ext uri="{FF2B5EF4-FFF2-40B4-BE49-F238E27FC236}">
                <a16:creationId xmlns:a16="http://schemas.microsoft.com/office/drawing/2014/main" id="{B82EA39E-3FBD-49BB-AF48-69752889B9AE}"/>
              </a:ext>
            </a:extLst>
          </p:cNvPr>
          <p:cNvPicPr>
            <a:picLocks noChangeAspect="1"/>
          </p:cNvPicPr>
          <p:nvPr/>
        </p:nvPicPr>
        <p:blipFill>
          <a:blip r:embed="rId4"/>
          <a:stretch>
            <a:fillRect/>
          </a:stretch>
        </p:blipFill>
        <p:spPr>
          <a:xfrm rot="21194992">
            <a:off x="6306617" y="1260277"/>
            <a:ext cx="4204070" cy="2329055"/>
          </a:xfrm>
          <a:prstGeom prst="rect">
            <a:avLst/>
          </a:prstGeom>
          <a:effectLst>
            <a:outerShdw blurRad="50800" dist="38100" dir="2700000" algn="tl" rotWithShape="0">
              <a:prstClr val="black">
                <a:alpha val="40000"/>
              </a:prstClr>
            </a:outerShdw>
          </a:effectLst>
        </p:spPr>
      </p:pic>
      <p:pic>
        <p:nvPicPr>
          <p:cNvPr id="6" name="Kuva 5">
            <a:extLst>
              <a:ext uri="{FF2B5EF4-FFF2-40B4-BE49-F238E27FC236}">
                <a16:creationId xmlns:a16="http://schemas.microsoft.com/office/drawing/2014/main" id="{784D4885-D199-4DA9-8251-7BEA54AB2A08}"/>
              </a:ext>
            </a:extLst>
          </p:cNvPr>
          <p:cNvPicPr>
            <a:picLocks noChangeAspect="1"/>
          </p:cNvPicPr>
          <p:nvPr/>
        </p:nvPicPr>
        <p:blipFill rotWithShape="1">
          <a:blip r:embed="rId5"/>
          <a:srcRect b="14507"/>
          <a:stretch/>
        </p:blipFill>
        <p:spPr>
          <a:xfrm rot="21194992">
            <a:off x="772050" y="4036336"/>
            <a:ext cx="4212479" cy="2329055"/>
          </a:xfrm>
          <a:prstGeom prst="rect">
            <a:avLst/>
          </a:prstGeom>
          <a:effectLst>
            <a:outerShdw blurRad="50800" dist="38100" dir="2700000" algn="tl" rotWithShape="0">
              <a:prstClr val="black">
                <a:alpha val="40000"/>
              </a:prstClr>
            </a:outerShdw>
          </a:effectLst>
        </p:spPr>
      </p:pic>
      <p:pic>
        <p:nvPicPr>
          <p:cNvPr id="7" name="Kuva 6">
            <a:extLst>
              <a:ext uri="{FF2B5EF4-FFF2-40B4-BE49-F238E27FC236}">
                <a16:creationId xmlns:a16="http://schemas.microsoft.com/office/drawing/2014/main" id="{526F7A75-E659-4A12-B02B-A412E6F969C6}"/>
              </a:ext>
            </a:extLst>
          </p:cNvPr>
          <p:cNvPicPr>
            <a:picLocks noChangeAspect="1"/>
          </p:cNvPicPr>
          <p:nvPr/>
        </p:nvPicPr>
        <p:blipFill rotWithShape="1">
          <a:blip r:embed="rId6"/>
          <a:srcRect b="9180"/>
          <a:stretch/>
        </p:blipFill>
        <p:spPr>
          <a:xfrm rot="21194992">
            <a:off x="6306617" y="4065294"/>
            <a:ext cx="4204070" cy="23290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4773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Juuri nyt: Fyysistä etäisyyttä ja henkistä läheisyyttä! </a:t>
            </a:r>
          </a:p>
        </p:txBody>
      </p:sp>
      <p:pic>
        <p:nvPicPr>
          <p:cNvPr id="9" name="Kuva 8">
            <a:extLst>
              <a:ext uri="{FF2B5EF4-FFF2-40B4-BE49-F238E27FC236}">
                <a16:creationId xmlns:a16="http://schemas.microsoft.com/office/drawing/2014/main" id="{0F879701-E8D4-4B83-B79E-930C6290AEC4}"/>
              </a:ext>
            </a:extLst>
          </p:cNvPr>
          <p:cNvPicPr>
            <a:picLocks noChangeAspect="1"/>
          </p:cNvPicPr>
          <p:nvPr/>
        </p:nvPicPr>
        <p:blipFill>
          <a:blip r:embed="rId3"/>
          <a:stretch>
            <a:fillRect/>
          </a:stretch>
        </p:blipFill>
        <p:spPr>
          <a:xfrm rot="21261925">
            <a:off x="1111282" y="1639343"/>
            <a:ext cx="2102891" cy="1871425"/>
          </a:xfrm>
          <a:prstGeom prst="rect">
            <a:avLst/>
          </a:prstGeom>
          <a:effectLst>
            <a:outerShdw blurRad="50800" dist="38100" dir="2700000" algn="tl" rotWithShape="0">
              <a:prstClr val="black">
                <a:alpha val="40000"/>
              </a:prstClr>
            </a:outerShdw>
          </a:effectLst>
        </p:spPr>
      </p:pic>
      <p:pic>
        <p:nvPicPr>
          <p:cNvPr id="10" name="Kuva 9">
            <a:extLst>
              <a:ext uri="{FF2B5EF4-FFF2-40B4-BE49-F238E27FC236}">
                <a16:creationId xmlns:a16="http://schemas.microsoft.com/office/drawing/2014/main" id="{FED494A6-2787-46E6-A33C-1E5381D28842}"/>
              </a:ext>
            </a:extLst>
          </p:cNvPr>
          <p:cNvPicPr>
            <a:picLocks noChangeAspect="1"/>
          </p:cNvPicPr>
          <p:nvPr/>
        </p:nvPicPr>
        <p:blipFill>
          <a:blip r:embed="rId4"/>
          <a:stretch>
            <a:fillRect/>
          </a:stretch>
        </p:blipFill>
        <p:spPr>
          <a:xfrm rot="21261925">
            <a:off x="552677" y="3999165"/>
            <a:ext cx="2761618" cy="1974817"/>
          </a:xfrm>
          <a:prstGeom prst="rect">
            <a:avLst/>
          </a:prstGeom>
          <a:effectLst>
            <a:outerShdw blurRad="50800" dist="38100" dir="2700000" algn="tl" rotWithShape="0">
              <a:prstClr val="black">
                <a:alpha val="40000"/>
              </a:prstClr>
            </a:outerShdw>
          </a:effectLst>
        </p:spPr>
      </p:pic>
      <p:pic>
        <p:nvPicPr>
          <p:cNvPr id="11" name="Kuva 10">
            <a:extLst>
              <a:ext uri="{FF2B5EF4-FFF2-40B4-BE49-F238E27FC236}">
                <a16:creationId xmlns:a16="http://schemas.microsoft.com/office/drawing/2014/main" id="{DF545AE6-C84F-4288-9072-1AB930FF36E8}"/>
              </a:ext>
            </a:extLst>
          </p:cNvPr>
          <p:cNvPicPr>
            <a:picLocks noChangeAspect="1"/>
          </p:cNvPicPr>
          <p:nvPr/>
        </p:nvPicPr>
        <p:blipFill>
          <a:blip r:embed="rId5"/>
          <a:stretch>
            <a:fillRect/>
          </a:stretch>
        </p:blipFill>
        <p:spPr>
          <a:xfrm rot="21261925">
            <a:off x="6567661" y="1834730"/>
            <a:ext cx="2552988" cy="1480650"/>
          </a:xfrm>
          <a:prstGeom prst="rect">
            <a:avLst/>
          </a:prstGeom>
          <a:effectLst>
            <a:outerShdw blurRad="50800" dist="38100" dir="2700000" algn="tl" rotWithShape="0">
              <a:prstClr val="black">
                <a:alpha val="40000"/>
              </a:prstClr>
            </a:outerShdw>
          </a:effectLst>
        </p:spPr>
      </p:pic>
      <p:pic>
        <p:nvPicPr>
          <p:cNvPr id="12" name="Kuva 11">
            <a:extLst>
              <a:ext uri="{FF2B5EF4-FFF2-40B4-BE49-F238E27FC236}">
                <a16:creationId xmlns:a16="http://schemas.microsoft.com/office/drawing/2014/main" id="{728DF383-F1F1-439A-B5C8-F354DA5D6E04}"/>
              </a:ext>
            </a:extLst>
          </p:cNvPr>
          <p:cNvPicPr>
            <a:picLocks noChangeAspect="1"/>
          </p:cNvPicPr>
          <p:nvPr/>
        </p:nvPicPr>
        <p:blipFill>
          <a:blip r:embed="rId6"/>
          <a:stretch>
            <a:fillRect/>
          </a:stretch>
        </p:blipFill>
        <p:spPr>
          <a:xfrm rot="21261925">
            <a:off x="3873495" y="4176630"/>
            <a:ext cx="2232448" cy="1619886"/>
          </a:xfrm>
          <a:prstGeom prst="rect">
            <a:avLst/>
          </a:prstGeom>
          <a:effectLst>
            <a:outerShdw blurRad="50800" dist="38100" dir="2700000" algn="tl" rotWithShape="0">
              <a:prstClr val="black">
                <a:alpha val="40000"/>
              </a:prstClr>
            </a:outerShdw>
          </a:effectLst>
        </p:spPr>
      </p:pic>
      <p:pic>
        <p:nvPicPr>
          <p:cNvPr id="13" name="Kuva 12">
            <a:extLst>
              <a:ext uri="{FF2B5EF4-FFF2-40B4-BE49-F238E27FC236}">
                <a16:creationId xmlns:a16="http://schemas.microsoft.com/office/drawing/2014/main" id="{2D0A106A-3F96-4835-A751-50D06D9883FC}"/>
              </a:ext>
            </a:extLst>
          </p:cNvPr>
          <p:cNvPicPr>
            <a:picLocks noChangeAspect="1"/>
          </p:cNvPicPr>
          <p:nvPr/>
        </p:nvPicPr>
        <p:blipFill>
          <a:blip r:embed="rId7"/>
          <a:stretch>
            <a:fillRect/>
          </a:stretch>
        </p:blipFill>
        <p:spPr>
          <a:xfrm rot="21220511">
            <a:off x="9743443" y="1628207"/>
            <a:ext cx="1953106" cy="1893696"/>
          </a:xfrm>
          <a:prstGeom prst="rect">
            <a:avLst/>
          </a:prstGeom>
          <a:effectLst>
            <a:outerShdw blurRad="50800" dist="38100" dir="2700000" algn="tl" rotWithShape="0">
              <a:prstClr val="black">
                <a:alpha val="40000"/>
              </a:prstClr>
            </a:outerShdw>
          </a:effectLst>
        </p:spPr>
      </p:pic>
      <p:pic>
        <p:nvPicPr>
          <p:cNvPr id="14" name="Kuva 13">
            <a:extLst>
              <a:ext uri="{FF2B5EF4-FFF2-40B4-BE49-F238E27FC236}">
                <a16:creationId xmlns:a16="http://schemas.microsoft.com/office/drawing/2014/main" id="{20095AB8-B4DC-44F1-9CFF-E9D339BB8571}"/>
              </a:ext>
            </a:extLst>
          </p:cNvPr>
          <p:cNvPicPr>
            <a:picLocks noChangeAspect="1"/>
          </p:cNvPicPr>
          <p:nvPr/>
        </p:nvPicPr>
        <p:blipFill>
          <a:blip r:embed="rId8"/>
          <a:stretch>
            <a:fillRect/>
          </a:stretch>
        </p:blipFill>
        <p:spPr>
          <a:xfrm rot="21265678">
            <a:off x="6883525" y="4260281"/>
            <a:ext cx="1790629" cy="1452585"/>
          </a:xfrm>
          <a:prstGeom prst="rect">
            <a:avLst/>
          </a:prstGeom>
          <a:effectLst>
            <a:outerShdw blurRad="50800" dist="38100" dir="2700000" algn="tl" rotWithShape="0">
              <a:prstClr val="black">
                <a:alpha val="40000"/>
              </a:prstClr>
            </a:outerShdw>
          </a:effectLst>
        </p:spPr>
      </p:pic>
      <p:pic>
        <p:nvPicPr>
          <p:cNvPr id="3" name="Kuva 2">
            <a:extLst>
              <a:ext uri="{FF2B5EF4-FFF2-40B4-BE49-F238E27FC236}">
                <a16:creationId xmlns:a16="http://schemas.microsoft.com/office/drawing/2014/main" id="{AFF7FE57-E203-4F55-8BBE-A674D8D1B934}"/>
              </a:ext>
            </a:extLst>
          </p:cNvPr>
          <p:cNvPicPr>
            <a:picLocks noChangeAspect="1"/>
          </p:cNvPicPr>
          <p:nvPr/>
        </p:nvPicPr>
        <p:blipFill>
          <a:blip r:embed="rId9"/>
          <a:stretch>
            <a:fillRect/>
          </a:stretch>
        </p:blipFill>
        <p:spPr>
          <a:xfrm rot="21203988">
            <a:off x="9256967" y="4118200"/>
            <a:ext cx="2380709" cy="1736747"/>
          </a:xfrm>
          <a:prstGeom prst="rect">
            <a:avLst/>
          </a:prstGeom>
          <a:effectLst>
            <a:outerShdw blurRad="50800" dist="38100" dir="2700000" algn="tl" rotWithShape="0">
              <a:prstClr val="black">
                <a:alpha val="40000"/>
              </a:prstClr>
            </a:outerShdw>
          </a:effectLst>
        </p:spPr>
      </p:pic>
      <p:pic>
        <p:nvPicPr>
          <p:cNvPr id="4" name="Kuva 3">
            <a:extLst>
              <a:ext uri="{FF2B5EF4-FFF2-40B4-BE49-F238E27FC236}">
                <a16:creationId xmlns:a16="http://schemas.microsoft.com/office/drawing/2014/main" id="{804B2E5B-5C46-48D5-BC62-AF87B47C9240}"/>
              </a:ext>
            </a:extLst>
          </p:cNvPr>
          <p:cNvPicPr>
            <a:picLocks noChangeAspect="1"/>
          </p:cNvPicPr>
          <p:nvPr/>
        </p:nvPicPr>
        <p:blipFill>
          <a:blip r:embed="rId10"/>
          <a:stretch>
            <a:fillRect/>
          </a:stretch>
        </p:blipFill>
        <p:spPr>
          <a:xfrm rot="21192512">
            <a:off x="3674643" y="1518757"/>
            <a:ext cx="2122876" cy="21125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549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08124" y="348841"/>
            <a:ext cx="10363200" cy="743398"/>
          </a:xfrm>
        </p:spPr>
        <p:txBody>
          <a:bodyPr/>
          <a:lstStyle/>
          <a:p>
            <a:r>
              <a:rPr lang="fi-FI"/>
              <a:t>Mitä yhdistys voi tehdä etänä?</a:t>
            </a:r>
          </a:p>
        </p:txBody>
      </p:sp>
      <p:sp>
        <p:nvSpPr>
          <p:cNvPr id="9" name="Suorakulmio 8">
            <a:extLst>
              <a:ext uri="{FF2B5EF4-FFF2-40B4-BE49-F238E27FC236}">
                <a16:creationId xmlns:a16="http://schemas.microsoft.com/office/drawing/2014/main" id="{B9A6F835-575E-4174-8CD6-0A10979EB45B}"/>
              </a:ext>
            </a:extLst>
          </p:cNvPr>
          <p:cNvSpPr/>
          <p:nvPr/>
        </p:nvSpPr>
        <p:spPr>
          <a:xfrm rot="21119722">
            <a:off x="1040214" y="5102659"/>
            <a:ext cx="3671745" cy="463781"/>
          </a:xfrm>
          <a:prstGeom prst="rect">
            <a:avLst/>
          </a:prstGeom>
        </p:spPr>
        <p:txBody>
          <a:bodyPr wrap="square">
            <a:spAutoFit/>
          </a:bodyPr>
          <a:lstStyle/>
          <a:p>
            <a:pPr lvl="0" algn="ctr">
              <a:lnSpc>
                <a:spcPct val="150000"/>
              </a:lnSpc>
              <a:spcAft>
                <a:spcPts val="0"/>
              </a:spcAft>
            </a:pPr>
            <a:r>
              <a:rPr lang="fi-FI" b="1">
                <a:ea typeface="Calibri" panose="020F0502020204030204" pitchFamily="34" charset="0"/>
              </a:rPr>
              <a:t>Kuntalais- ja jäsenkyselyt</a:t>
            </a:r>
          </a:p>
        </p:txBody>
      </p:sp>
      <p:sp>
        <p:nvSpPr>
          <p:cNvPr id="12" name="Suorakulmio 11">
            <a:extLst>
              <a:ext uri="{FF2B5EF4-FFF2-40B4-BE49-F238E27FC236}">
                <a16:creationId xmlns:a16="http://schemas.microsoft.com/office/drawing/2014/main" id="{F62BE4B4-E159-4055-9866-75DB3A02DCEA}"/>
              </a:ext>
            </a:extLst>
          </p:cNvPr>
          <p:cNvSpPr/>
          <p:nvPr/>
        </p:nvSpPr>
        <p:spPr>
          <a:xfrm rot="21119722">
            <a:off x="6074230" y="3733014"/>
            <a:ext cx="4756668" cy="463781"/>
          </a:xfrm>
          <a:prstGeom prst="rect">
            <a:avLst/>
          </a:prstGeom>
        </p:spPr>
        <p:txBody>
          <a:bodyPr wrap="square">
            <a:spAutoFit/>
          </a:bodyPr>
          <a:lstStyle/>
          <a:p>
            <a:pPr lvl="0" algn="ctr">
              <a:lnSpc>
                <a:spcPct val="150000"/>
              </a:lnSpc>
              <a:spcAft>
                <a:spcPts val="0"/>
              </a:spcAft>
            </a:pPr>
            <a:r>
              <a:rPr lang="fi-FI" b="1">
                <a:ea typeface="Calibri" panose="020F0502020204030204" pitchFamily="34" charset="0"/>
              </a:rPr>
              <a:t>Facebook- ja </a:t>
            </a:r>
            <a:r>
              <a:rPr lang="fi-FI" b="1" err="1">
                <a:ea typeface="Calibri" panose="020F0502020204030204" pitchFamily="34" charset="0"/>
              </a:rPr>
              <a:t>Whatsapp</a:t>
            </a:r>
            <a:r>
              <a:rPr lang="fi-FI" b="1">
                <a:ea typeface="Calibri" panose="020F0502020204030204" pitchFamily="34" charset="0"/>
              </a:rPr>
              <a:t> -ryhmät</a:t>
            </a:r>
            <a:endParaRPr lang="fi-FI">
              <a:ea typeface="Calibri" panose="020F0502020204030204" pitchFamily="34" charset="0"/>
            </a:endParaRPr>
          </a:p>
        </p:txBody>
      </p:sp>
      <p:pic>
        <p:nvPicPr>
          <p:cNvPr id="4" name="Kuva 3" descr="Kuva, joka sisältää kohteen näyttökuva&#10;&#10;Kuvaus luotu automaattisesti">
            <a:extLst>
              <a:ext uri="{FF2B5EF4-FFF2-40B4-BE49-F238E27FC236}">
                <a16:creationId xmlns:a16="http://schemas.microsoft.com/office/drawing/2014/main" id="{5C266FCB-7FA3-4C4B-8DB1-EE0C1CCC5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9722">
            <a:off x="1040214" y="1755341"/>
            <a:ext cx="3671745" cy="3347318"/>
          </a:xfrm>
          <a:prstGeom prst="rect">
            <a:avLst/>
          </a:prstGeom>
          <a:effectLst>
            <a:outerShdw blurRad="50800" dist="38100" dir="2700000" algn="tl" rotWithShape="0">
              <a:prstClr val="black">
                <a:alpha val="40000"/>
              </a:prstClr>
            </a:outerShdw>
          </a:effectLst>
        </p:spPr>
      </p:pic>
      <p:pic>
        <p:nvPicPr>
          <p:cNvPr id="3" name="Kuva 2">
            <a:extLst>
              <a:ext uri="{FF2B5EF4-FFF2-40B4-BE49-F238E27FC236}">
                <a16:creationId xmlns:a16="http://schemas.microsoft.com/office/drawing/2014/main" id="{D44EA0F3-96EA-4C48-8B25-7EBF83919F16}"/>
              </a:ext>
            </a:extLst>
          </p:cNvPr>
          <p:cNvPicPr>
            <a:picLocks noChangeAspect="1"/>
          </p:cNvPicPr>
          <p:nvPr/>
        </p:nvPicPr>
        <p:blipFill>
          <a:blip r:embed="rId4"/>
          <a:stretch>
            <a:fillRect/>
          </a:stretch>
        </p:blipFill>
        <p:spPr>
          <a:xfrm rot="21119722">
            <a:off x="6074230" y="2186510"/>
            <a:ext cx="4756668" cy="15465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10571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27936" y="351815"/>
            <a:ext cx="10363200" cy="743398"/>
          </a:xfrm>
        </p:spPr>
        <p:txBody>
          <a:bodyPr/>
          <a:lstStyle/>
          <a:p>
            <a:r>
              <a:rPr lang="fi-FI"/>
              <a:t>Mitä muuta yhdistys voi tehdä etänä?</a:t>
            </a:r>
          </a:p>
        </p:txBody>
      </p:sp>
      <p:pic>
        <p:nvPicPr>
          <p:cNvPr id="8" name="Kuva 7" descr="Kuva, joka sisältää kohteen näyttö, näyttökuva, sisä, elektroniikka&#10;&#10;Kuvaus luotu automaattisesti">
            <a:extLst>
              <a:ext uri="{FF2B5EF4-FFF2-40B4-BE49-F238E27FC236}">
                <a16:creationId xmlns:a16="http://schemas.microsoft.com/office/drawing/2014/main" id="{65A98BF2-5EBD-4AB4-9CEA-8FEABC3BB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78010">
            <a:off x="786076" y="2589249"/>
            <a:ext cx="4301284" cy="2523062"/>
          </a:xfrm>
          <a:prstGeom prst="rect">
            <a:avLst/>
          </a:prstGeom>
          <a:effectLst>
            <a:outerShdw blurRad="50800" dist="38100" dir="2700000" algn="tl" rotWithShape="0">
              <a:prstClr val="black">
                <a:alpha val="40000"/>
              </a:prstClr>
            </a:outerShdw>
          </a:effectLst>
        </p:spPr>
      </p:pic>
      <p:sp>
        <p:nvSpPr>
          <p:cNvPr id="9" name="Suorakulmio 8">
            <a:extLst>
              <a:ext uri="{FF2B5EF4-FFF2-40B4-BE49-F238E27FC236}">
                <a16:creationId xmlns:a16="http://schemas.microsoft.com/office/drawing/2014/main" id="{B9A6F835-575E-4174-8CD6-0A10979EB45B}"/>
              </a:ext>
            </a:extLst>
          </p:cNvPr>
          <p:cNvSpPr/>
          <p:nvPr/>
        </p:nvSpPr>
        <p:spPr>
          <a:xfrm rot="21265513">
            <a:off x="917376" y="4976444"/>
            <a:ext cx="4606227" cy="463781"/>
          </a:xfrm>
          <a:prstGeom prst="rect">
            <a:avLst/>
          </a:prstGeom>
        </p:spPr>
        <p:txBody>
          <a:bodyPr wrap="square">
            <a:spAutoFit/>
          </a:bodyPr>
          <a:lstStyle/>
          <a:p>
            <a:pPr lvl="0">
              <a:lnSpc>
                <a:spcPct val="150000"/>
              </a:lnSpc>
              <a:spcAft>
                <a:spcPts val="0"/>
              </a:spcAft>
            </a:pPr>
            <a:r>
              <a:rPr lang="fi-FI" b="1">
                <a:ea typeface="Calibri" panose="020F0502020204030204" pitchFamily="34" charset="0"/>
              </a:rPr>
              <a:t>Facebook Live –haastattelu/keskustelu</a:t>
            </a:r>
          </a:p>
        </p:txBody>
      </p:sp>
      <p:pic>
        <p:nvPicPr>
          <p:cNvPr id="11" name="Kuva 10" descr="Kuva, joka sisältää kohteen näyttökuva, näyttö&#10;&#10;Kuvaus luotu automaattisesti">
            <a:extLst>
              <a:ext uri="{FF2B5EF4-FFF2-40B4-BE49-F238E27FC236}">
                <a16:creationId xmlns:a16="http://schemas.microsoft.com/office/drawing/2014/main" id="{D8BFADC0-4B0C-4A56-978D-E0D9DD1D16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3603">
            <a:off x="6132855" y="2283448"/>
            <a:ext cx="4530430" cy="2291103"/>
          </a:xfrm>
          <a:prstGeom prst="rect">
            <a:avLst/>
          </a:prstGeom>
          <a:effectLst>
            <a:outerShdw blurRad="50800" dist="38100" dir="2700000" algn="tl" rotWithShape="0">
              <a:prstClr val="black">
                <a:alpha val="40000"/>
              </a:prstClr>
            </a:outerShdw>
          </a:effectLst>
        </p:spPr>
      </p:pic>
      <p:sp>
        <p:nvSpPr>
          <p:cNvPr id="12" name="Suorakulmio 11">
            <a:extLst>
              <a:ext uri="{FF2B5EF4-FFF2-40B4-BE49-F238E27FC236}">
                <a16:creationId xmlns:a16="http://schemas.microsoft.com/office/drawing/2014/main" id="{F62BE4B4-E159-4055-9866-75DB3A02DCEA}"/>
              </a:ext>
            </a:extLst>
          </p:cNvPr>
          <p:cNvSpPr/>
          <p:nvPr/>
        </p:nvSpPr>
        <p:spPr>
          <a:xfrm rot="21211102">
            <a:off x="7256690" y="4449635"/>
            <a:ext cx="4518404" cy="463781"/>
          </a:xfrm>
          <a:prstGeom prst="rect">
            <a:avLst/>
          </a:prstGeom>
        </p:spPr>
        <p:txBody>
          <a:bodyPr wrap="square">
            <a:spAutoFit/>
          </a:bodyPr>
          <a:lstStyle/>
          <a:p>
            <a:pPr lvl="0">
              <a:lnSpc>
                <a:spcPct val="150000"/>
              </a:lnSpc>
              <a:spcAft>
                <a:spcPts val="0"/>
              </a:spcAft>
            </a:pPr>
            <a:r>
              <a:rPr lang="fi-FI" b="1">
                <a:ea typeface="Calibri" panose="020F0502020204030204" pitchFamily="34" charset="0"/>
              </a:rPr>
              <a:t>Teams -keskustelutilaisuus</a:t>
            </a:r>
          </a:p>
        </p:txBody>
      </p:sp>
    </p:spTree>
    <p:extLst>
      <p:ext uri="{BB962C8B-B14F-4D97-AF65-F5344CB8AC3E}">
        <p14:creationId xmlns:p14="http://schemas.microsoft.com/office/powerpoint/2010/main" val="649652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Tapahtuman suunnittelulista</a:t>
            </a:r>
          </a:p>
        </p:txBody>
      </p:sp>
      <p:pic>
        <p:nvPicPr>
          <p:cNvPr id="2050" name="Picture 2" descr="Kuvahaun tulos: ruutupaperi">
            <a:extLst>
              <a:ext uri="{FF2B5EF4-FFF2-40B4-BE49-F238E27FC236}">
                <a16:creationId xmlns:a16="http://schemas.microsoft.com/office/drawing/2014/main" id="{EA78D3B6-E7E4-40E6-AE0F-843E04EF82FC}"/>
              </a:ext>
            </a:extLst>
          </p:cNvPr>
          <p:cNvPicPr>
            <a:picLocks noChangeAspect="1" noChangeArrowheads="1"/>
          </p:cNvPicPr>
          <p:nvPr/>
        </p:nvPicPr>
        <p:blipFill>
          <a:blip r:embed="rId3">
            <a:alphaModFix amt="19000"/>
            <a:extLst>
              <a:ext uri="{28A0092B-C50C-407E-A947-70E740481C1C}">
                <a14:useLocalDpi xmlns:a14="http://schemas.microsoft.com/office/drawing/2010/main" val="0"/>
              </a:ext>
            </a:extLst>
          </a:blip>
          <a:srcRect/>
          <a:stretch>
            <a:fillRect/>
          </a:stretch>
        </p:blipFill>
        <p:spPr bwMode="auto">
          <a:xfrm>
            <a:off x="3526971" y="1352550"/>
            <a:ext cx="5061857" cy="54278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uorakulmio 2">
            <a:extLst>
              <a:ext uri="{FF2B5EF4-FFF2-40B4-BE49-F238E27FC236}">
                <a16:creationId xmlns:a16="http://schemas.microsoft.com/office/drawing/2014/main" id="{82C501A4-67D0-4CE5-8072-6CA8772B882D}"/>
              </a:ext>
            </a:extLst>
          </p:cNvPr>
          <p:cNvSpPr/>
          <p:nvPr/>
        </p:nvSpPr>
        <p:spPr>
          <a:xfrm>
            <a:off x="3690256" y="1468351"/>
            <a:ext cx="5061857" cy="5262979"/>
          </a:xfrm>
          <a:prstGeom prst="rect">
            <a:avLst/>
          </a:prstGeom>
        </p:spPr>
        <p:txBody>
          <a:bodyPr wrap="square">
            <a:spAutoFit/>
          </a:bodyPr>
          <a:lstStyle/>
          <a:p>
            <a:pPr marL="342900" lvl="0" indent="-342900">
              <a:spcAft>
                <a:spcPts val="0"/>
              </a:spcAft>
              <a:buFont typeface="Wingdings" panose="05000000000000000000" pitchFamily="2" charset="2"/>
              <a:buChar char=""/>
            </a:pPr>
            <a:r>
              <a:rPr lang="fi-FI" sz="2400">
                <a:latin typeface="Brush Script MT" panose="03060802040406070304" pitchFamily="66" charset="0"/>
                <a:ea typeface="Calibri" panose="020F0502020204030204" pitchFamily="34" charset="0"/>
              </a:rPr>
              <a:t>Mikä on tapahtuman tavoite?</a:t>
            </a:r>
          </a:p>
          <a:p>
            <a:pPr marL="342900" lvl="0" indent="-342900">
              <a:spcAft>
                <a:spcPts val="0"/>
              </a:spcAft>
              <a:buFont typeface="Wingdings" panose="05000000000000000000" pitchFamily="2" charset="2"/>
              <a:buChar char=""/>
            </a:pPr>
            <a:r>
              <a:rPr lang="fi-FI" sz="2400">
                <a:latin typeface="Brush Script MT" panose="03060802040406070304" pitchFamily="66" charset="0"/>
                <a:ea typeface="Calibri" panose="020F0502020204030204" pitchFamily="34" charset="0"/>
              </a:rPr>
              <a:t>Kenelle tapahtuma järjestetään?</a:t>
            </a:r>
          </a:p>
          <a:p>
            <a:pPr marL="342900" lvl="0" indent="-342900">
              <a:spcAft>
                <a:spcPts val="0"/>
              </a:spcAft>
              <a:buFont typeface="Wingdings" panose="05000000000000000000" pitchFamily="2" charset="2"/>
              <a:buChar char=""/>
            </a:pPr>
            <a:r>
              <a:rPr lang="fi-FI" sz="2400">
                <a:latin typeface="Brush Script MT" panose="03060802040406070304" pitchFamily="66" charset="0"/>
                <a:ea typeface="Calibri" panose="020F0502020204030204" pitchFamily="34" charset="0"/>
              </a:rPr>
              <a:t>Millainen (asia)sisältö tapahtumassa on?</a:t>
            </a:r>
          </a:p>
          <a:p>
            <a:pPr marL="342900" lvl="0" indent="-342900">
              <a:spcAft>
                <a:spcPts val="0"/>
              </a:spcAft>
              <a:buFont typeface="Wingdings" panose="05000000000000000000" pitchFamily="2" charset="2"/>
              <a:buChar char=""/>
            </a:pPr>
            <a:r>
              <a:rPr lang="fi-FI" sz="2400">
                <a:latin typeface="Brush Script MT" panose="03060802040406070304" pitchFamily="66" charset="0"/>
                <a:ea typeface="Calibri" panose="020F0502020204030204" pitchFamily="34" charset="0"/>
              </a:rPr>
              <a:t>Milloin ja missä tapahtuma järjestetään?</a:t>
            </a:r>
          </a:p>
          <a:p>
            <a:pPr marL="342900" lvl="0" indent="-342900">
              <a:spcAft>
                <a:spcPts val="0"/>
              </a:spcAft>
              <a:buFont typeface="Wingdings" panose="05000000000000000000" pitchFamily="2" charset="2"/>
              <a:buChar char=""/>
            </a:pPr>
            <a:r>
              <a:rPr lang="fi-FI" sz="2400">
                <a:latin typeface="Brush Script MT" panose="03060802040406070304" pitchFamily="66" charset="0"/>
                <a:ea typeface="Calibri" panose="020F0502020204030204" pitchFamily="34" charset="0"/>
              </a:rPr>
              <a:t>Miten tapahtuma tukee ehdokashankintaa?</a:t>
            </a:r>
          </a:p>
          <a:p>
            <a:pPr marL="342900" lvl="0" indent="-342900">
              <a:spcAft>
                <a:spcPts val="0"/>
              </a:spcAft>
              <a:buFont typeface="Wingdings" panose="05000000000000000000" pitchFamily="2" charset="2"/>
              <a:buChar char=""/>
            </a:pPr>
            <a:r>
              <a:rPr lang="fi-FI" sz="2400">
                <a:latin typeface="Brush Script MT" panose="03060802040406070304" pitchFamily="66" charset="0"/>
                <a:ea typeface="Calibri" panose="020F0502020204030204" pitchFamily="34" charset="0"/>
              </a:rPr>
              <a:t>Miten tapahtuma tukee kokoomuksen tavoitteiden esittelyä?</a:t>
            </a:r>
          </a:p>
          <a:p>
            <a:pPr marL="342900" lvl="0" indent="-342900">
              <a:spcAft>
                <a:spcPts val="0"/>
              </a:spcAft>
              <a:buFont typeface="Wingdings" panose="05000000000000000000" pitchFamily="2" charset="2"/>
              <a:buChar char=""/>
            </a:pPr>
            <a:r>
              <a:rPr lang="fi-FI" sz="2400">
                <a:latin typeface="Brush Script MT" panose="03060802040406070304" pitchFamily="66" charset="0"/>
                <a:ea typeface="Calibri" panose="020F0502020204030204" pitchFamily="34" charset="0"/>
              </a:rPr>
              <a:t>Miten tapahtuma tukee uusien ideoiden keräämistä?</a:t>
            </a:r>
          </a:p>
          <a:p>
            <a:pPr marL="342900" lvl="0" indent="-342900">
              <a:spcAft>
                <a:spcPts val="0"/>
              </a:spcAft>
              <a:buFont typeface="Wingdings" panose="05000000000000000000" pitchFamily="2" charset="2"/>
              <a:buChar char=""/>
            </a:pPr>
            <a:r>
              <a:rPr lang="fi-FI" sz="2400">
                <a:latin typeface="Brush Script MT" panose="03060802040406070304" pitchFamily="66" charset="0"/>
                <a:ea typeface="Calibri" panose="020F0502020204030204" pitchFamily="34" charset="0"/>
              </a:rPr>
              <a:t>Miten tapahtuma tukee vaalityön varainhankintaa?</a:t>
            </a:r>
          </a:p>
          <a:p>
            <a:pPr marL="342900" lvl="0" indent="-342900">
              <a:spcAft>
                <a:spcPts val="0"/>
              </a:spcAft>
              <a:buFont typeface="Wingdings" panose="05000000000000000000" pitchFamily="2" charset="2"/>
              <a:buChar char=""/>
            </a:pPr>
            <a:r>
              <a:rPr lang="fi-FI" sz="2400">
                <a:latin typeface="Brush Script MT" panose="03060802040406070304" pitchFamily="66" charset="0"/>
                <a:ea typeface="Calibri" panose="020F0502020204030204" pitchFamily="34" charset="0"/>
              </a:rPr>
              <a:t>Kuinka kohderyhmä tavoitetaan?</a:t>
            </a:r>
          </a:p>
          <a:p>
            <a:pPr marL="342900" lvl="0" indent="-342900">
              <a:spcAft>
                <a:spcPts val="0"/>
              </a:spcAft>
              <a:buFont typeface="Wingdings" panose="05000000000000000000" pitchFamily="2" charset="2"/>
              <a:buChar char=""/>
            </a:pPr>
            <a:r>
              <a:rPr lang="fi-FI" sz="2400">
                <a:latin typeface="Brush Script MT" panose="03060802040406070304" pitchFamily="66" charset="0"/>
                <a:ea typeface="Calibri" panose="020F0502020204030204" pitchFamily="34" charset="0"/>
              </a:rPr>
              <a:t>Mikä on tapahtuman budjetti?</a:t>
            </a:r>
          </a:p>
          <a:p>
            <a:pPr marL="342900" lvl="0" indent="-342900">
              <a:spcAft>
                <a:spcPts val="0"/>
              </a:spcAft>
              <a:buFont typeface="Wingdings" panose="05000000000000000000" pitchFamily="2" charset="2"/>
              <a:buChar char=""/>
            </a:pPr>
            <a:r>
              <a:rPr lang="fi-FI" sz="2400">
                <a:latin typeface="Brush Script MT" panose="03060802040406070304" pitchFamily="66" charset="0"/>
                <a:ea typeface="Calibri" panose="020F0502020204030204" pitchFamily="34" charset="0"/>
              </a:rPr>
              <a:t>Työnjaon organisointi?             </a:t>
            </a:r>
          </a:p>
        </p:txBody>
      </p:sp>
    </p:spTree>
    <p:extLst>
      <p:ext uri="{BB962C8B-B14F-4D97-AF65-F5344CB8AC3E}">
        <p14:creationId xmlns:p14="http://schemas.microsoft.com/office/powerpoint/2010/main" val="1417064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39756" y="159175"/>
            <a:ext cx="10363200" cy="743398"/>
          </a:xfrm>
        </p:spPr>
        <p:txBody>
          <a:bodyPr/>
          <a:lstStyle/>
          <a:p>
            <a:r>
              <a:rPr lang="fi-FI"/>
              <a:t>Kokoomuslaisen kunnallispolitiikan saavutukset esiin</a:t>
            </a:r>
          </a:p>
        </p:txBody>
      </p:sp>
      <p:pic>
        <p:nvPicPr>
          <p:cNvPr id="3" name="Kuva 2">
            <a:extLst>
              <a:ext uri="{FF2B5EF4-FFF2-40B4-BE49-F238E27FC236}">
                <a16:creationId xmlns:a16="http://schemas.microsoft.com/office/drawing/2014/main" id="{10068087-171C-44F3-BFC3-AF0711D84FB2}"/>
              </a:ext>
            </a:extLst>
          </p:cNvPr>
          <p:cNvPicPr>
            <a:picLocks noChangeAspect="1"/>
          </p:cNvPicPr>
          <p:nvPr/>
        </p:nvPicPr>
        <p:blipFill rotWithShape="1">
          <a:blip r:embed="rId3"/>
          <a:srcRect b="18429"/>
          <a:stretch/>
        </p:blipFill>
        <p:spPr>
          <a:xfrm rot="21208179">
            <a:off x="562729" y="902573"/>
            <a:ext cx="5064336" cy="2727677"/>
          </a:xfrm>
          <a:prstGeom prst="rect">
            <a:avLst/>
          </a:prstGeom>
          <a:effectLst>
            <a:outerShdw blurRad="50800" dist="38100" dir="2700000" algn="tl" rotWithShape="0">
              <a:prstClr val="black">
                <a:alpha val="40000"/>
              </a:prstClr>
            </a:outerShdw>
          </a:effectLst>
        </p:spPr>
      </p:pic>
      <p:pic>
        <p:nvPicPr>
          <p:cNvPr id="4" name="Kuva 3">
            <a:extLst>
              <a:ext uri="{FF2B5EF4-FFF2-40B4-BE49-F238E27FC236}">
                <a16:creationId xmlns:a16="http://schemas.microsoft.com/office/drawing/2014/main" id="{32E4E2B7-6F8A-47C8-9677-A13A5FEFAB99}"/>
              </a:ext>
            </a:extLst>
          </p:cNvPr>
          <p:cNvPicPr>
            <a:picLocks noChangeAspect="1"/>
          </p:cNvPicPr>
          <p:nvPr/>
        </p:nvPicPr>
        <p:blipFill rotWithShape="1">
          <a:blip r:embed="rId4"/>
          <a:srcRect b="25332"/>
          <a:stretch/>
        </p:blipFill>
        <p:spPr>
          <a:xfrm rot="21208179">
            <a:off x="562729" y="3789425"/>
            <a:ext cx="5064336" cy="2727677"/>
          </a:xfrm>
          <a:prstGeom prst="rect">
            <a:avLst/>
          </a:prstGeom>
          <a:effectLst>
            <a:outerShdw blurRad="50800" dist="38100" dir="2700000" algn="tl" rotWithShape="0">
              <a:prstClr val="black">
                <a:alpha val="40000"/>
              </a:prstClr>
            </a:outerShdw>
          </a:effectLst>
        </p:spPr>
      </p:pic>
      <p:pic>
        <p:nvPicPr>
          <p:cNvPr id="5" name="Kuva 4">
            <a:extLst>
              <a:ext uri="{FF2B5EF4-FFF2-40B4-BE49-F238E27FC236}">
                <a16:creationId xmlns:a16="http://schemas.microsoft.com/office/drawing/2014/main" id="{0AE6B752-CA87-4223-9D51-7D2C8614F83A}"/>
              </a:ext>
            </a:extLst>
          </p:cNvPr>
          <p:cNvPicPr>
            <a:picLocks noChangeAspect="1"/>
          </p:cNvPicPr>
          <p:nvPr/>
        </p:nvPicPr>
        <p:blipFill rotWithShape="1">
          <a:blip r:embed="rId5"/>
          <a:srcRect b="31460"/>
          <a:stretch/>
        </p:blipFill>
        <p:spPr>
          <a:xfrm rot="21208179">
            <a:off x="6691849" y="3793118"/>
            <a:ext cx="5064337" cy="2727677"/>
          </a:xfrm>
          <a:prstGeom prst="rect">
            <a:avLst/>
          </a:prstGeom>
          <a:effectLst>
            <a:outerShdw blurRad="50800" dist="38100" dir="2700000" algn="tl" rotWithShape="0">
              <a:prstClr val="black">
                <a:alpha val="40000"/>
              </a:prstClr>
            </a:outerShdw>
          </a:effectLst>
        </p:spPr>
      </p:pic>
      <p:pic>
        <p:nvPicPr>
          <p:cNvPr id="6" name="Kuva 5">
            <a:extLst>
              <a:ext uri="{FF2B5EF4-FFF2-40B4-BE49-F238E27FC236}">
                <a16:creationId xmlns:a16="http://schemas.microsoft.com/office/drawing/2014/main" id="{1AFBAF05-5E8D-4FD4-BCCD-CC1E0885BA4A}"/>
              </a:ext>
            </a:extLst>
          </p:cNvPr>
          <p:cNvPicPr>
            <a:picLocks noChangeAspect="1"/>
          </p:cNvPicPr>
          <p:nvPr/>
        </p:nvPicPr>
        <p:blipFill rotWithShape="1">
          <a:blip r:embed="rId6"/>
          <a:srcRect b="19081"/>
          <a:stretch/>
        </p:blipFill>
        <p:spPr>
          <a:xfrm rot="21208179">
            <a:off x="6691849" y="902573"/>
            <a:ext cx="5064336" cy="27276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2204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Luottamushenkilömaksu, ehdokasmaksut, illalliskortit…</a:t>
            </a:r>
          </a:p>
        </p:txBody>
      </p:sp>
      <p:pic>
        <p:nvPicPr>
          <p:cNvPr id="2050" name="Picture 2">
            <a:extLst>
              <a:ext uri="{FF2B5EF4-FFF2-40B4-BE49-F238E27FC236}">
                <a16:creationId xmlns:a16="http://schemas.microsoft.com/office/drawing/2014/main" id="{F85D77F0-8BA3-4288-B0FA-D2B5CC101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424" y="1679899"/>
            <a:ext cx="5429250" cy="4076700"/>
          </a:xfrm>
          <a:prstGeom prst="rect">
            <a:avLst/>
          </a:prstGeom>
          <a:noFill/>
          <a:extLst>
            <a:ext uri="{909E8E84-426E-40DD-AFC4-6F175D3DCCD1}">
              <a14:hiddenFill xmlns:a14="http://schemas.microsoft.com/office/drawing/2010/main">
                <a:solidFill>
                  <a:srgbClr val="FFFFFF"/>
                </a:solidFill>
              </a14:hiddenFill>
            </a:ext>
          </a:extLst>
        </p:spPr>
      </p:pic>
      <p:sp>
        <p:nvSpPr>
          <p:cNvPr id="4" name="Otsikko 1">
            <a:extLst>
              <a:ext uri="{FF2B5EF4-FFF2-40B4-BE49-F238E27FC236}">
                <a16:creationId xmlns:a16="http://schemas.microsoft.com/office/drawing/2014/main" id="{DF404C5C-3B6B-4264-90BE-D0E04FDB72AE}"/>
              </a:ext>
            </a:extLst>
          </p:cNvPr>
          <p:cNvSpPr txBox="1">
            <a:spLocks/>
          </p:cNvSpPr>
          <p:nvPr/>
        </p:nvSpPr>
        <p:spPr bwMode="auto">
          <a:xfrm>
            <a:off x="818605" y="5847805"/>
            <a:ext cx="10363200" cy="74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004F75"/>
                </a:solidFill>
                <a:latin typeface="+mj-lt"/>
                <a:ea typeface="+mj-ea"/>
                <a:cs typeface="+mj-cs"/>
              </a:defRPr>
            </a:lvl1pPr>
            <a:lvl2pPr algn="ctr" rtl="0" eaLnBrk="1" fontAlgn="base" hangingPunct="1">
              <a:spcBef>
                <a:spcPct val="0"/>
              </a:spcBef>
              <a:spcAft>
                <a:spcPct val="0"/>
              </a:spcAft>
              <a:defRPr sz="3300" b="1">
                <a:solidFill>
                  <a:srgbClr val="004F75"/>
                </a:solidFill>
                <a:latin typeface="PT Sans Narrow" pitchFamily="34" charset="0"/>
                <a:cs typeface="Arial" pitchFamily="34" charset="0"/>
              </a:defRPr>
            </a:lvl2pPr>
            <a:lvl3pPr algn="ctr" rtl="0" eaLnBrk="1" fontAlgn="base" hangingPunct="1">
              <a:spcBef>
                <a:spcPct val="0"/>
              </a:spcBef>
              <a:spcAft>
                <a:spcPct val="0"/>
              </a:spcAft>
              <a:defRPr sz="3300" b="1">
                <a:solidFill>
                  <a:srgbClr val="004F75"/>
                </a:solidFill>
                <a:latin typeface="PT Sans Narrow" pitchFamily="34" charset="0"/>
                <a:cs typeface="Arial" pitchFamily="34" charset="0"/>
              </a:defRPr>
            </a:lvl3pPr>
            <a:lvl4pPr algn="ctr" rtl="0" eaLnBrk="1" fontAlgn="base" hangingPunct="1">
              <a:spcBef>
                <a:spcPct val="0"/>
              </a:spcBef>
              <a:spcAft>
                <a:spcPct val="0"/>
              </a:spcAft>
              <a:defRPr sz="3300" b="1">
                <a:solidFill>
                  <a:srgbClr val="004F75"/>
                </a:solidFill>
                <a:latin typeface="PT Sans Narrow" pitchFamily="34" charset="0"/>
                <a:cs typeface="Arial" pitchFamily="34" charset="0"/>
              </a:defRPr>
            </a:lvl4pPr>
            <a:lvl5pPr algn="ctr" rtl="0" eaLnBrk="1" fontAlgn="base" hangingPunct="1">
              <a:spcBef>
                <a:spcPct val="0"/>
              </a:spcBef>
              <a:spcAft>
                <a:spcPct val="0"/>
              </a:spcAft>
              <a:defRPr sz="3300" b="1">
                <a:solidFill>
                  <a:srgbClr val="004F75"/>
                </a:solidFill>
                <a:latin typeface="PT Sans Narrow" pitchFamily="34" charset="0"/>
                <a:cs typeface="Arial" pitchFamily="34" charset="0"/>
              </a:defRPr>
            </a:lvl5pPr>
            <a:lvl6pPr marL="342900" algn="ctr" rtl="0" eaLnBrk="1" fontAlgn="base" hangingPunct="1">
              <a:spcBef>
                <a:spcPct val="0"/>
              </a:spcBef>
              <a:spcAft>
                <a:spcPct val="0"/>
              </a:spcAft>
              <a:defRPr sz="3300" b="1">
                <a:solidFill>
                  <a:srgbClr val="004F75"/>
                </a:solidFill>
                <a:latin typeface="PT Sans Narrow" pitchFamily="34" charset="0"/>
                <a:cs typeface="Arial" pitchFamily="34" charset="0"/>
              </a:defRPr>
            </a:lvl6pPr>
            <a:lvl7pPr marL="685800" algn="ctr" rtl="0" eaLnBrk="1" fontAlgn="base" hangingPunct="1">
              <a:spcBef>
                <a:spcPct val="0"/>
              </a:spcBef>
              <a:spcAft>
                <a:spcPct val="0"/>
              </a:spcAft>
              <a:defRPr sz="3300" b="1">
                <a:solidFill>
                  <a:srgbClr val="004F75"/>
                </a:solidFill>
                <a:latin typeface="PT Sans Narrow" pitchFamily="34" charset="0"/>
                <a:cs typeface="Arial" pitchFamily="34" charset="0"/>
              </a:defRPr>
            </a:lvl7pPr>
            <a:lvl8pPr marL="1028700" algn="ctr" rtl="0" eaLnBrk="1" fontAlgn="base" hangingPunct="1">
              <a:spcBef>
                <a:spcPct val="0"/>
              </a:spcBef>
              <a:spcAft>
                <a:spcPct val="0"/>
              </a:spcAft>
              <a:defRPr sz="3300" b="1">
                <a:solidFill>
                  <a:srgbClr val="004F75"/>
                </a:solidFill>
                <a:latin typeface="PT Sans Narrow" pitchFamily="34" charset="0"/>
                <a:cs typeface="Arial" pitchFamily="34" charset="0"/>
              </a:defRPr>
            </a:lvl8pPr>
            <a:lvl9pPr marL="1371600" algn="ctr" rtl="0" eaLnBrk="1" fontAlgn="base" hangingPunct="1">
              <a:spcBef>
                <a:spcPct val="0"/>
              </a:spcBef>
              <a:spcAft>
                <a:spcPct val="0"/>
              </a:spcAft>
              <a:defRPr sz="3300" b="1">
                <a:solidFill>
                  <a:srgbClr val="004F75"/>
                </a:solidFill>
                <a:latin typeface="PT Sans Narrow" pitchFamily="34" charset="0"/>
                <a:cs typeface="Arial" pitchFamily="34" charset="0"/>
              </a:defRPr>
            </a:lvl9pPr>
          </a:lstStyle>
          <a:p>
            <a:r>
              <a:rPr lang="fi-FI" sz="1600" kern="0"/>
              <a:t>Yhdistyksen on ilmoitettava yli 1500 €/v lahjoitukset. Ehdokkaita koskee eri määräykset.</a:t>
            </a:r>
          </a:p>
        </p:txBody>
      </p:sp>
    </p:spTree>
    <p:extLst>
      <p:ext uri="{BB962C8B-B14F-4D97-AF65-F5344CB8AC3E}">
        <p14:creationId xmlns:p14="http://schemas.microsoft.com/office/powerpoint/2010/main" val="3759674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Kevään kiireet</a:t>
            </a:r>
          </a:p>
        </p:txBody>
      </p:sp>
      <p:sp>
        <p:nvSpPr>
          <p:cNvPr id="4" name="Suorakulmio 3">
            <a:extLst>
              <a:ext uri="{FF2B5EF4-FFF2-40B4-BE49-F238E27FC236}">
                <a16:creationId xmlns:a16="http://schemas.microsoft.com/office/drawing/2014/main" id="{636FA6A0-4D27-4597-BFD3-E9AAE7380155}"/>
              </a:ext>
            </a:extLst>
          </p:cNvPr>
          <p:cNvSpPr/>
          <p:nvPr/>
        </p:nvSpPr>
        <p:spPr>
          <a:xfrm>
            <a:off x="1547948" y="1565167"/>
            <a:ext cx="4191000" cy="4198329"/>
          </a:xfrm>
          <a:prstGeom prst="rect">
            <a:avLst/>
          </a:prstGeom>
        </p:spPr>
        <p:txBody>
          <a:bodyPr wrap="square">
            <a:spAutoFit/>
          </a:bodyPr>
          <a:lstStyle/>
          <a:p>
            <a:pPr marL="342900" lvl="0" indent="-342900">
              <a:lnSpc>
                <a:spcPct val="150000"/>
              </a:lnSpc>
              <a:spcAft>
                <a:spcPts val="0"/>
              </a:spcAft>
              <a:buFont typeface="Courier New" panose="02070309020205020404" pitchFamily="49" charset="0"/>
              <a:buChar char="o"/>
            </a:pPr>
            <a:r>
              <a:rPr lang="fi-FI" sz="2000">
                <a:latin typeface="+mn-lt"/>
                <a:ea typeface="Calibri" panose="020F0502020204030204" pitchFamily="34" charset="0"/>
              </a:rPr>
              <a:t>Arviointi ja suunnittelu</a:t>
            </a:r>
          </a:p>
          <a:p>
            <a:pPr marL="342900" lvl="0" indent="-342900">
              <a:lnSpc>
                <a:spcPct val="150000"/>
              </a:lnSpc>
              <a:spcAft>
                <a:spcPts val="0"/>
              </a:spcAft>
              <a:buFont typeface="Courier New" panose="02070309020205020404" pitchFamily="49" charset="0"/>
              <a:buChar char="o"/>
            </a:pPr>
            <a:r>
              <a:rPr lang="fi-FI" sz="2000">
                <a:latin typeface="+mn-lt"/>
                <a:ea typeface="Calibri" panose="020F0502020204030204" pitchFamily="34" charset="0"/>
              </a:rPr>
              <a:t>Organisoituminen ja työnjako</a:t>
            </a:r>
          </a:p>
          <a:p>
            <a:pPr marL="342900" lvl="0" indent="-342900">
              <a:lnSpc>
                <a:spcPct val="150000"/>
              </a:lnSpc>
              <a:spcAft>
                <a:spcPts val="0"/>
              </a:spcAft>
              <a:buFont typeface="Courier New" panose="02070309020205020404" pitchFamily="49" charset="0"/>
              <a:buChar char="o"/>
            </a:pPr>
            <a:r>
              <a:rPr lang="fi-FI" sz="2000">
                <a:latin typeface="+mn-lt"/>
                <a:ea typeface="Calibri" panose="020F0502020204030204" pitchFamily="34" charset="0"/>
              </a:rPr>
              <a:t>Ehdokashankinta</a:t>
            </a:r>
          </a:p>
          <a:p>
            <a:pPr marL="342900" lvl="0" indent="-342900">
              <a:lnSpc>
                <a:spcPct val="150000"/>
              </a:lnSpc>
              <a:spcAft>
                <a:spcPts val="0"/>
              </a:spcAft>
              <a:buFont typeface="Courier New" panose="02070309020205020404" pitchFamily="49" charset="0"/>
              <a:buChar char="o"/>
            </a:pPr>
            <a:r>
              <a:rPr lang="fi-FI" sz="2000">
                <a:latin typeface="+mn-lt"/>
                <a:ea typeface="Calibri" panose="020F0502020204030204" pitchFamily="34" charset="0"/>
              </a:rPr>
              <a:t>Vaaliohjelma</a:t>
            </a:r>
          </a:p>
          <a:p>
            <a:pPr marL="342900" lvl="0" indent="-342900">
              <a:lnSpc>
                <a:spcPct val="150000"/>
              </a:lnSpc>
              <a:spcAft>
                <a:spcPts val="0"/>
              </a:spcAft>
              <a:buFont typeface="Courier New" panose="02070309020205020404" pitchFamily="49" charset="0"/>
              <a:buChar char="o"/>
            </a:pPr>
            <a:r>
              <a:rPr lang="fi-FI" sz="2000">
                <a:latin typeface="+mn-lt"/>
                <a:ea typeface="Calibri" panose="020F0502020204030204" pitchFamily="34" charset="0"/>
              </a:rPr>
              <a:t>Koulutus</a:t>
            </a:r>
          </a:p>
          <a:p>
            <a:pPr marL="342900" lvl="0" indent="-342900">
              <a:lnSpc>
                <a:spcPct val="150000"/>
              </a:lnSpc>
              <a:spcAft>
                <a:spcPts val="0"/>
              </a:spcAft>
              <a:buFont typeface="Courier New" panose="02070309020205020404" pitchFamily="49" charset="0"/>
              <a:buChar char="o"/>
            </a:pPr>
            <a:r>
              <a:rPr lang="fi-FI" sz="2000">
                <a:latin typeface="+mn-lt"/>
                <a:ea typeface="Calibri" panose="020F0502020204030204" pitchFamily="34" charset="0"/>
              </a:rPr>
              <a:t>Järjestötoiminta</a:t>
            </a:r>
          </a:p>
          <a:p>
            <a:pPr marL="342900" lvl="0" indent="-342900">
              <a:lnSpc>
                <a:spcPct val="150000"/>
              </a:lnSpc>
              <a:spcAft>
                <a:spcPts val="0"/>
              </a:spcAft>
              <a:buFont typeface="Courier New" panose="02070309020205020404" pitchFamily="49" charset="0"/>
              <a:buChar char="o"/>
            </a:pPr>
            <a:r>
              <a:rPr lang="fi-FI" sz="2000">
                <a:latin typeface="+mn-lt"/>
                <a:ea typeface="Calibri" panose="020F0502020204030204" pitchFamily="34" charset="0"/>
              </a:rPr>
              <a:t>Ihmisten kohtaaminen</a:t>
            </a:r>
          </a:p>
          <a:p>
            <a:pPr marL="342900" lvl="0" indent="-342900">
              <a:lnSpc>
                <a:spcPct val="150000"/>
              </a:lnSpc>
              <a:spcAft>
                <a:spcPts val="0"/>
              </a:spcAft>
              <a:buFont typeface="Courier New" panose="02070309020205020404" pitchFamily="49" charset="0"/>
              <a:buChar char="o"/>
            </a:pPr>
            <a:r>
              <a:rPr lang="fi-FI" sz="2000">
                <a:latin typeface="+mn-lt"/>
                <a:ea typeface="Calibri" panose="020F0502020204030204" pitchFamily="34" charset="0"/>
              </a:rPr>
              <a:t>Kuntapolitiikka</a:t>
            </a:r>
          </a:p>
          <a:p>
            <a:pPr marL="342900" lvl="0" indent="-342900">
              <a:lnSpc>
                <a:spcPct val="150000"/>
              </a:lnSpc>
              <a:spcAft>
                <a:spcPts val="0"/>
              </a:spcAft>
              <a:buFont typeface="Courier New" panose="02070309020205020404" pitchFamily="49" charset="0"/>
              <a:buChar char="o"/>
            </a:pPr>
            <a:r>
              <a:rPr lang="fi-FI" sz="2000">
                <a:latin typeface="+mn-lt"/>
                <a:ea typeface="Calibri" panose="020F0502020204030204" pitchFamily="34" charset="0"/>
              </a:rPr>
              <a:t>Talous</a:t>
            </a:r>
          </a:p>
        </p:txBody>
      </p:sp>
      <p:pic>
        <p:nvPicPr>
          <p:cNvPr id="5" name="Kuva 4">
            <a:extLst>
              <a:ext uri="{FF2B5EF4-FFF2-40B4-BE49-F238E27FC236}">
                <a16:creationId xmlns:a16="http://schemas.microsoft.com/office/drawing/2014/main" id="{C4D58D11-BFAE-4187-B33F-FC5E82960797}"/>
              </a:ext>
            </a:extLst>
          </p:cNvPr>
          <p:cNvPicPr>
            <a:picLocks noChangeAspect="1"/>
          </p:cNvPicPr>
          <p:nvPr/>
        </p:nvPicPr>
        <p:blipFill>
          <a:blip r:embed="rId3"/>
          <a:stretch>
            <a:fillRect/>
          </a:stretch>
        </p:blipFill>
        <p:spPr>
          <a:xfrm rot="21326254">
            <a:off x="6933752" y="1722374"/>
            <a:ext cx="4076700" cy="31146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803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Yhdistyksen vaalivalmiuden arviointi</a:t>
            </a:r>
          </a:p>
        </p:txBody>
      </p:sp>
      <p:pic>
        <p:nvPicPr>
          <p:cNvPr id="5" name="Kuva 4">
            <a:extLst>
              <a:ext uri="{FF2B5EF4-FFF2-40B4-BE49-F238E27FC236}">
                <a16:creationId xmlns:a16="http://schemas.microsoft.com/office/drawing/2014/main" id="{9BE44227-99C9-4AC9-A69E-9806E3F4A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981" y="1327688"/>
            <a:ext cx="6218038" cy="5263515"/>
          </a:xfrm>
          <a:prstGeom prst="rect">
            <a:avLst/>
          </a:prstGeom>
        </p:spPr>
      </p:pic>
    </p:spTree>
    <p:extLst>
      <p:ext uri="{BB962C8B-B14F-4D97-AF65-F5344CB8AC3E}">
        <p14:creationId xmlns:p14="http://schemas.microsoft.com/office/powerpoint/2010/main" val="2363693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i-FI" altLang="fi-FI"/>
              <a:t>Tähän ei ole paluuta edes pandemian päätyttyä.</a:t>
            </a:r>
          </a:p>
        </p:txBody>
      </p:sp>
      <p:pic>
        <p:nvPicPr>
          <p:cNvPr id="28675"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362200" y="1708151"/>
            <a:ext cx="7467600" cy="4562475"/>
          </a:xfrm>
          <a:prstGeom prst="rect">
            <a:avLst/>
          </a:prstGeom>
          <a:noFill/>
          <a:ln>
            <a:noFill/>
          </a:ln>
          <a:effectLst>
            <a:outerShdw blurRad="571500" sx="112000" sy="112000" algn="ctr" rotWithShape="0">
              <a:srgbClr val="000000">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13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Harjoitetun kuntapolitiikan arviointi</a:t>
            </a:r>
          </a:p>
        </p:txBody>
      </p:sp>
      <p:pic>
        <p:nvPicPr>
          <p:cNvPr id="5" name="Kuva 4" descr="Kuva, joka sisältää kohteen näyttökuva&#10;&#10;Kuvaus luotu automaattisesti">
            <a:extLst>
              <a:ext uri="{FF2B5EF4-FFF2-40B4-BE49-F238E27FC236}">
                <a16:creationId xmlns:a16="http://schemas.microsoft.com/office/drawing/2014/main" id="{99572581-6C0C-461F-8F2E-D3E447A1D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890" y="1929765"/>
            <a:ext cx="9380220" cy="4008120"/>
          </a:xfrm>
          <a:prstGeom prst="rect">
            <a:avLst/>
          </a:prstGeom>
        </p:spPr>
      </p:pic>
    </p:spTree>
    <p:extLst>
      <p:ext uri="{BB962C8B-B14F-4D97-AF65-F5344CB8AC3E}">
        <p14:creationId xmlns:p14="http://schemas.microsoft.com/office/powerpoint/2010/main" val="156574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Vaalityötyhmän kokoonpano</a:t>
            </a:r>
          </a:p>
        </p:txBody>
      </p:sp>
      <p:pic>
        <p:nvPicPr>
          <p:cNvPr id="5" name="Kuva 4" descr="Kuva, joka sisältää kohteen merkki, ruoho&#10;&#10;Kuvaus luotu automaattisesti">
            <a:extLst>
              <a:ext uri="{FF2B5EF4-FFF2-40B4-BE49-F238E27FC236}">
                <a16:creationId xmlns:a16="http://schemas.microsoft.com/office/drawing/2014/main" id="{05D4F599-BC30-4537-BF74-A1274CD85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510" y="1958340"/>
            <a:ext cx="10126980" cy="3474720"/>
          </a:xfrm>
          <a:prstGeom prst="rect">
            <a:avLst/>
          </a:prstGeom>
        </p:spPr>
      </p:pic>
      <p:sp>
        <p:nvSpPr>
          <p:cNvPr id="6" name="Otsikko 1">
            <a:extLst>
              <a:ext uri="{FF2B5EF4-FFF2-40B4-BE49-F238E27FC236}">
                <a16:creationId xmlns:a16="http://schemas.microsoft.com/office/drawing/2014/main" id="{DDE36FE9-17B1-4E00-AE5A-437CA03F84B5}"/>
              </a:ext>
            </a:extLst>
          </p:cNvPr>
          <p:cNvSpPr txBox="1">
            <a:spLocks/>
          </p:cNvSpPr>
          <p:nvPr/>
        </p:nvSpPr>
        <p:spPr bwMode="auto">
          <a:xfrm>
            <a:off x="914400" y="5637807"/>
            <a:ext cx="10363200" cy="74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004F75"/>
                </a:solidFill>
                <a:latin typeface="+mj-lt"/>
                <a:ea typeface="+mj-ea"/>
                <a:cs typeface="+mj-cs"/>
              </a:defRPr>
            </a:lvl1pPr>
            <a:lvl2pPr algn="ctr" rtl="0" eaLnBrk="1" fontAlgn="base" hangingPunct="1">
              <a:spcBef>
                <a:spcPct val="0"/>
              </a:spcBef>
              <a:spcAft>
                <a:spcPct val="0"/>
              </a:spcAft>
              <a:defRPr sz="3300" b="1">
                <a:solidFill>
                  <a:srgbClr val="004F75"/>
                </a:solidFill>
                <a:latin typeface="PT Sans Narrow" pitchFamily="34" charset="0"/>
                <a:cs typeface="Arial" pitchFamily="34" charset="0"/>
              </a:defRPr>
            </a:lvl2pPr>
            <a:lvl3pPr algn="ctr" rtl="0" eaLnBrk="1" fontAlgn="base" hangingPunct="1">
              <a:spcBef>
                <a:spcPct val="0"/>
              </a:spcBef>
              <a:spcAft>
                <a:spcPct val="0"/>
              </a:spcAft>
              <a:defRPr sz="3300" b="1">
                <a:solidFill>
                  <a:srgbClr val="004F75"/>
                </a:solidFill>
                <a:latin typeface="PT Sans Narrow" pitchFamily="34" charset="0"/>
                <a:cs typeface="Arial" pitchFamily="34" charset="0"/>
              </a:defRPr>
            </a:lvl3pPr>
            <a:lvl4pPr algn="ctr" rtl="0" eaLnBrk="1" fontAlgn="base" hangingPunct="1">
              <a:spcBef>
                <a:spcPct val="0"/>
              </a:spcBef>
              <a:spcAft>
                <a:spcPct val="0"/>
              </a:spcAft>
              <a:defRPr sz="3300" b="1">
                <a:solidFill>
                  <a:srgbClr val="004F75"/>
                </a:solidFill>
                <a:latin typeface="PT Sans Narrow" pitchFamily="34" charset="0"/>
                <a:cs typeface="Arial" pitchFamily="34" charset="0"/>
              </a:defRPr>
            </a:lvl4pPr>
            <a:lvl5pPr algn="ctr" rtl="0" eaLnBrk="1" fontAlgn="base" hangingPunct="1">
              <a:spcBef>
                <a:spcPct val="0"/>
              </a:spcBef>
              <a:spcAft>
                <a:spcPct val="0"/>
              </a:spcAft>
              <a:defRPr sz="3300" b="1">
                <a:solidFill>
                  <a:srgbClr val="004F75"/>
                </a:solidFill>
                <a:latin typeface="PT Sans Narrow" pitchFamily="34" charset="0"/>
                <a:cs typeface="Arial" pitchFamily="34" charset="0"/>
              </a:defRPr>
            </a:lvl5pPr>
            <a:lvl6pPr marL="342900" algn="ctr" rtl="0" eaLnBrk="1" fontAlgn="base" hangingPunct="1">
              <a:spcBef>
                <a:spcPct val="0"/>
              </a:spcBef>
              <a:spcAft>
                <a:spcPct val="0"/>
              </a:spcAft>
              <a:defRPr sz="3300" b="1">
                <a:solidFill>
                  <a:srgbClr val="004F75"/>
                </a:solidFill>
                <a:latin typeface="PT Sans Narrow" pitchFamily="34" charset="0"/>
                <a:cs typeface="Arial" pitchFamily="34" charset="0"/>
              </a:defRPr>
            </a:lvl6pPr>
            <a:lvl7pPr marL="685800" algn="ctr" rtl="0" eaLnBrk="1" fontAlgn="base" hangingPunct="1">
              <a:spcBef>
                <a:spcPct val="0"/>
              </a:spcBef>
              <a:spcAft>
                <a:spcPct val="0"/>
              </a:spcAft>
              <a:defRPr sz="3300" b="1">
                <a:solidFill>
                  <a:srgbClr val="004F75"/>
                </a:solidFill>
                <a:latin typeface="PT Sans Narrow" pitchFamily="34" charset="0"/>
                <a:cs typeface="Arial" pitchFamily="34" charset="0"/>
              </a:defRPr>
            </a:lvl7pPr>
            <a:lvl8pPr marL="1028700" algn="ctr" rtl="0" eaLnBrk="1" fontAlgn="base" hangingPunct="1">
              <a:spcBef>
                <a:spcPct val="0"/>
              </a:spcBef>
              <a:spcAft>
                <a:spcPct val="0"/>
              </a:spcAft>
              <a:defRPr sz="3300" b="1">
                <a:solidFill>
                  <a:srgbClr val="004F75"/>
                </a:solidFill>
                <a:latin typeface="PT Sans Narrow" pitchFamily="34" charset="0"/>
                <a:cs typeface="Arial" pitchFamily="34" charset="0"/>
              </a:defRPr>
            </a:lvl8pPr>
            <a:lvl9pPr marL="1371600" algn="ctr" rtl="0" eaLnBrk="1" fontAlgn="base" hangingPunct="1">
              <a:spcBef>
                <a:spcPct val="0"/>
              </a:spcBef>
              <a:spcAft>
                <a:spcPct val="0"/>
              </a:spcAft>
              <a:defRPr sz="3300" b="1">
                <a:solidFill>
                  <a:srgbClr val="004F75"/>
                </a:solidFill>
                <a:latin typeface="PT Sans Narrow" pitchFamily="34" charset="0"/>
                <a:cs typeface="Arial" pitchFamily="34" charset="0"/>
              </a:defRPr>
            </a:lvl9pPr>
          </a:lstStyle>
          <a:p>
            <a:r>
              <a:rPr lang="fi-FI" sz="1600" kern="0"/>
              <a:t>Tämä on esimerkki joka sopii melko suureen kuntaan. Pohtikaa, mikä sopii juuri teille.</a:t>
            </a:r>
          </a:p>
          <a:p>
            <a:r>
              <a:rPr lang="fi-FI" sz="1600" kern="0"/>
              <a:t>Yliorganisoitumista kannattaa välttää.</a:t>
            </a:r>
          </a:p>
        </p:txBody>
      </p:sp>
    </p:spTree>
    <p:extLst>
      <p:ext uri="{BB962C8B-B14F-4D97-AF65-F5344CB8AC3E}">
        <p14:creationId xmlns:p14="http://schemas.microsoft.com/office/powerpoint/2010/main" val="412284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Vaalityöryhmän tehtävät</a:t>
            </a:r>
          </a:p>
        </p:txBody>
      </p:sp>
      <p:sp>
        <p:nvSpPr>
          <p:cNvPr id="5" name="Otsikko 1">
            <a:extLst>
              <a:ext uri="{FF2B5EF4-FFF2-40B4-BE49-F238E27FC236}">
                <a16:creationId xmlns:a16="http://schemas.microsoft.com/office/drawing/2014/main" id="{5F97BFFA-2138-4E5D-9036-8075BA9671E7}"/>
              </a:ext>
            </a:extLst>
          </p:cNvPr>
          <p:cNvSpPr txBox="1">
            <a:spLocks/>
          </p:cNvSpPr>
          <p:nvPr/>
        </p:nvSpPr>
        <p:spPr bwMode="auto">
          <a:xfrm>
            <a:off x="914400" y="5637807"/>
            <a:ext cx="10363200" cy="74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004F75"/>
                </a:solidFill>
                <a:latin typeface="+mj-lt"/>
                <a:ea typeface="+mj-ea"/>
                <a:cs typeface="+mj-cs"/>
              </a:defRPr>
            </a:lvl1pPr>
            <a:lvl2pPr algn="ctr" rtl="0" eaLnBrk="1" fontAlgn="base" hangingPunct="1">
              <a:spcBef>
                <a:spcPct val="0"/>
              </a:spcBef>
              <a:spcAft>
                <a:spcPct val="0"/>
              </a:spcAft>
              <a:defRPr sz="3300" b="1">
                <a:solidFill>
                  <a:srgbClr val="004F75"/>
                </a:solidFill>
                <a:latin typeface="PT Sans Narrow" pitchFamily="34" charset="0"/>
                <a:cs typeface="Arial" pitchFamily="34" charset="0"/>
              </a:defRPr>
            </a:lvl2pPr>
            <a:lvl3pPr algn="ctr" rtl="0" eaLnBrk="1" fontAlgn="base" hangingPunct="1">
              <a:spcBef>
                <a:spcPct val="0"/>
              </a:spcBef>
              <a:spcAft>
                <a:spcPct val="0"/>
              </a:spcAft>
              <a:defRPr sz="3300" b="1">
                <a:solidFill>
                  <a:srgbClr val="004F75"/>
                </a:solidFill>
                <a:latin typeface="PT Sans Narrow" pitchFamily="34" charset="0"/>
                <a:cs typeface="Arial" pitchFamily="34" charset="0"/>
              </a:defRPr>
            </a:lvl3pPr>
            <a:lvl4pPr algn="ctr" rtl="0" eaLnBrk="1" fontAlgn="base" hangingPunct="1">
              <a:spcBef>
                <a:spcPct val="0"/>
              </a:spcBef>
              <a:spcAft>
                <a:spcPct val="0"/>
              </a:spcAft>
              <a:defRPr sz="3300" b="1">
                <a:solidFill>
                  <a:srgbClr val="004F75"/>
                </a:solidFill>
                <a:latin typeface="PT Sans Narrow" pitchFamily="34" charset="0"/>
                <a:cs typeface="Arial" pitchFamily="34" charset="0"/>
              </a:defRPr>
            </a:lvl4pPr>
            <a:lvl5pPr algn="ctr" rtl="0" eaLnBrk="1" fontAlgn="base" hangingPunct="1">
              <a:spcBef>
                <a:spcPct val="0"/>
              </a:spcBef>
              <a:spcAft>
                <a:spcPct val="0"/>
              </a:spcAft>
              <a:defRPr sz="3300" b="1">
                <a:solidFill>
                  <a:srgbClr val="004F75"/>
                </a:solidFill>
                <a:latin typeface="PT Sans Narrow" pitchFamily="34" charset="0"/>
                <a:cs typeface="Arial" pitchFamily="34" charset="0"/>
              </a:defRPr>
            </a:lvl5pPr>
            <a:lvl6pPr marL="342900" algn="ctr" rtl="0" eaLnBrk="1" fontAlgn="base" hangingPunct="1">
              <a:spcBef>
                <a:spcPct val="0"/>
              </a:spcBef>
              <a:spcAft>
                <a:spcPct val="0"/>
              </a:spcAft>
              <a:defRPr sz="3300" b="1">
                <a:solidFill>
                  <a:srgbClr val="004F75"/>
                </a:solidFill>
                <a:latin typeface="PT Sans Narrow" pitchFamily="34" charset="0"/>
                <a:cs typeface="Arial" pitchFamily="34" charset="0"/>
              </a:defRPr>
            </a:lvl6pPr>
            <a:lvl7pPr marL="685800" algn="ctr" rtl="0" eaLnBrk="1" fontAlgn="base" hangingPunct="1">
              <a:spcBef>
                <a:spcPct val="0"/>
              </a:spcBef>
              <a:spcAft>
                <a:spcPct val="0"/>
              </a:spcAft>
              <a:defRPr sz="3300" b="1">
                <a:solidFill>
                  <a:srgbClr val="004F75"/>
                </a:solidFill>
                <a:latin typeface="PT Sans Narrow" pitchFamily="34" charset="0"/>
                <a:cs typeface="Arial" pitchFamily="34" charset="0"/>
              </a:defRPr>
            </a:lvl7pPr>
            <a:lvl8pPr marL="1028700" algn="ctr" rtl="0" eaLnBrk="1" fontAlgn="base" hangingPunct="1">
              <a:spcBef>
                <a:spcPct val="0"/>
              </a:spcBef>
              <a:spcAft>
                <a:spcPct val="0"/>
              </a:spcAft>
              <a:defRPr sz="3300" b="1">
                <a:solidFill>
                  <a:srgbClr val="004F75"/>
                </a:solidFill>
                <a:latin typeface="PT Sans Narrow" pitchFamily="34" charset="0"/>
                <a:cs typeface="Arial" pitchFamily="34" charset="0"/>
              </a:defRPr>
            </a:lvl8pPr>
            <a:lvl9pPr marL="1371600" algn="ctr" rtl="0" eaLnBrk="1" fontAlgn="base" hangingPunct="1">
              <a:spcBef>
                <a:spcPct val="0"/>
              </a:spcBef>
              <a:spcAft>
                <a:spcPct val="0"/>
              </a:spcAft>
              <a:defRPr sz="3300" b="1">
                <a:solidFill>
                  <a:srgbClr val="004F75"/>
                </a:solidFill>
                <a:latin typeface="PT Sans Narrow" pitchFamily="34" charset="0"/>
                <a:cs typeface="Arial" pitchFamily="34" charset="0"/>
              </a:defRPr>
            </a:lvl9pPr>
          </a:lstStyle>
          <a:p>
            <a:r>
              <a:rPr lang="fi-FI" sz="1600" kern="0"/>
              <a:t>Suunnitelmilla on tapana toteutua. Siksi se on kaiken keskiössä ja liittyy kaikkeen.</a:t>
            </a:r>
          </a:p>
        </p:txBody>
      </p:sp>
      <p:graphicFrame>
        <p:nvGraphicFramePr>
          <p:cNvPr id="4" name="Kaaviokuva 3">
            <a:extLst>
              <a:ext uri="{FF2B5EF4-FFF2-40B4-BE49-F238E27FC236}">
                <a16:creationId xmlns:a16="http://schemas.microsoft.com/office/drawing/2014/main" id="{564C70DE-3F7A-48B3-87BF-F9CE3DB3D968}"/>
              </a:ext>
            </a:extLst>
          </p:cNvPr>
          <p:cNvGraphicFramePr/>
          <p:nvPr>
            <p:extLst>
              <p:ext uri="{D42A27DB-BD31-4B8C-83A1-F6EECF244321}">
                <p14:modId xmlns:p14="http://schemas.microsoft.com/office/powerpoint/2010/main" val="653871628"/>
              </p:ext>
            </p:extLst>
          </p:nvPr>
        </p:nvGraphicFramePr>
        <p:xfrm>
          <a:off x="3592443" y="1543910"/>
          <a:ext cx="5491922" cy="3770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345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818605" y="266797"/>
            <a:ext cx="10363200" cy="743398"/>
          </a:xfrm>
        </p:spPr>
        <p:txBody>
          <a:bodyPr/>
          <a:lstStyle/>
          <a:p>
            <a:r>
              <a:rPr lang="fi-FI"/>
              <a:t>Vaalityöryhmän työnjako</a:t>
            </a:r>
          </a:p>
        </p:txBody>
      </p:sp>
      <p:pic>
        <p:nvPicPr>
          <p:cNvPr id="5" name="Kuva 4">
            <a:extLst>
              <a:ext uri="{FF2B5EF4-FFF2-40B4-BE49-F238E27FC236}">
                <a16:creationId xmlns:a16="http://schemas.microsoft.com/office/drawing/2014/main" id="{AC4E4B2B-2E6B-4109-9845-E038B856B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257" y="1716833"/>
            <a:ext cx="5704393" cy="3765757"/>
          </a:xfrm>
          <a:prstGeom prst="rect">
            <a:avLst/>
          </a:prstGeom>
        </p:spPr>
      </p:pic>
      <p:sp>
        <p:nvSpPr>
          <p:cNvPr id="6" name="Otsikko 1">
            <a:extLst>
              <a:ext uri="{FF2B5EF4-FFF2-40B4-BE49-F238E27FC236}">
                <a16:creationId xmlns:a16="http://schemas.microsoft.com/office/drawing/2014/main" id="{0729BDC9-E058-4039-8FAA-D6CABA1B8EB2}"/>
              </a:ext>
            </a:extLst>
          </p:cNvPr>
          <p:cNvSpPr txBox="1">
            <a:spLocks/>
          </p:cNvSpPr>
          <p:nvPr/>
        </p:nvSpPr>
        <p:spPr bwMode="auto">
          <a:xfrm>
            <a:off x="914400" y="5866407"/>
            <a:ext cx="10363200" cy="74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004F75"/>
                </a:solidFill>
                <a:latin typeface="+mj-lt"/>
                <a:ea typeface="+mj-ea"/>
                <a:cs typeface="+mj-cs"/>
              </a:defRPr>
            </a:lvl1pPr>
            <a:lvl2pPr algn="ctr" rtl="0" eaLnBrk="1" fontAlgn="base" hangingPunct="1">
              <a:spcBef>
                <a:spcPct val="0"/>
              </a:spcBef>
              <a:spcAft>
                <a:spcPct val="0"/>
              </a:spcAft>
              <a:defRPr sz="3300" b="1">
                <a:solidFill>
                  <a:srgbClr val="004F75"/>
                </a:solidFill>
                <a:latin typeface="PT Sans Narrow" pitchFamily="34" charset="0"/>
                <a:cs typeface="Arial" pitchFamily="34" charset="0"/>
              </a:defRPr>
            </a:lvl2pPr>
            <a:lvl3pPr algn="ctr" rtl="0" eaLnBrk="1" fontAlgn="base" hangingPunct="1">
              <a:spcBef>
                <a:spcPct val="0"/>
              </a:spcBef>
              <a:spcAft>
                <a:spcPct val="0"/>
              </a:spcAft>
              <a:defRPr sz="3300" b="1">
                <a:solidFill>
                  <a:srgbClr val="004F75"/>
                </a:solidFill>
                <a:latin typeface="PT Sans Narrow" pitchFamily="34" charset="0"/>
                <a:cs typeface="Arial" pitchFamily="34" charset="0"/>
              </a:defRPr>
            </a:lvl3pPr>
            <a:lvl4pPr algn="ctr" rtl="0" eaLnBrk="1" fontAlgn="base" hangingPunct="1">
              <a:spcBef>
                <a:spcPct val="0"/>
              </a:spcBef>
              <a:spcAft>
                <a:spcPct val="0"/>
              </a:spcAft>
              <a:defRPr sz="3300" b="1">
                <a:solidFill>
                  <a:srgbClr val="004F75"/>
                </a:solidFill>
                <a:latin typeface="PT Sans Narrow" pitchFamily="34" charset="0"/>
                <a:cs typeface="Arial" pitchFamily="34" charset="0"/>
              </a:defRPr>
            </a:lvl4pPr>
            <a:lvl5pPr algn="ctr" rtl="0" eaLnBrk="1" fontAlgn="base" hangingPunct="1">
              <a:spcBef>
                <a:spcPct val="0"/>
              </a:spcBef>
              <a:spcAft>
                <a:spcPct val="0"/>
              </a:spcAft>
              <a:defRPr sz="3300" b="1">
                <a:solidFill>
                  <a:srgbClr val="004F75"/>
                </a:solidFill>
                <a:latin typeface="PT Sans Narrow" pitchFamily="34" charset="0"/>
                <a:cs typeface="Arial" pitchFamily="34" charset="0"/>
              </a:defRPr>
            </a:lvl5pPr>
            <a:lvl6pPr marL="342900" algn="ctr" rtl="0" eaLnBrk="1" fontAlgn="base" hangingPunct="1">
              <a:spcBef>
                <a:spcPct val="0"/>
              </a:spcBef>
              <a:spcAft>
                <a:spcPct val="0"/>
              </a:spcAft>
              <a:defRPr sz="3300" b="1">
                <a:solidFill>
                  <a:srgbClr val="004F75"/>
                </a:solidFill>
                <a:latin typeface="PT Sans Narrow" pitchFamily="34" charset="0"/>
                <a:cs typeface="Arial" pitchFamily="34" charset="0"/>
              </a:defRPr>
            </a:lvl6pPr>
            <a:lvl7pPr marL="685800" algn="ctr" rtl="0" eaLnBrk="1" fontAlgn="base" hangingPunct="1">
              <a:spcBef>
                <a:spcPct val="0"/>
              </a:spcBef>
              <a:spcAft>
                <a:spcPct val="0"/>
              </a:spcAft>
              <a:defRPr sz="3300" b="1">
                <a:solidFill>
                  <a:srgbClr val="004F75"/>
                </a:solidFill>
                <a:latin typeface="PT Sans Narrow" pitchFamily="34" charset="0"/>
                <a:cs typeface="Arial" pitchFamily="34" charset="0"/>
              </a:defRPr>
            </a:lvl7pPr>
            <a:lvl8pPr marL="1028700" algn="ctr" rtl="0" eaLnBrk="1" fontAlgn="base" hangingPunct="1">
              <a:spcBef>
                <a:spcPct val="0"/>
              </a:spcBef>
              <a:spcAft>
                <a:spcPct val="0"/>
              </a:spcAft>
              <a:defRPr sz="3300" b="1">
                <a:solidFill>
                  <a:srgbClr val="004F75"/>
                </a:solidFill>
                <a:latin typeface="PT Sans Narrow" pitchFamily="34" charset="0"/>
                <a:cs typeface="Arial" pitchFamily="34" charset="0"/>
              </a:defRPr>
            </a:lvl8pPr>
            <a:lvl9pPr marL="1371600" algn="ctr" rtl="0" eaLnBrk="1" fontAlgn="base" hangingPunct="1">
              <a:spcBef>
                <a:spcPct val="0"/>
              </a:spcBef>
              <a:spcAft>
                <a:spcPct val="0"/>
              </a:spcAft>
              <a:defRPr sz="3300" b="1">
                <a:solidFill>
                  <a:srgbClr val="004F75"/>
                </a:solidFill>
                <a:latin typeface="PT Sans Narrow" pitchFamily="34" charset="0"/>
                <a:cs typeface="Arial" pitchFamily="34" charset="0"/>
              </a:defRPr>
            </a:lvl9pPr>
          </a:lstStyle>
          <a:p>
            <a:r>
              <a:rPr lang="fi-FI" sz="1600" kern="0"/>
              <a:t>Tämä on esimerkki joka sopii melko suureen kuntaan. Pohtikaa, mikä sopii juuri teille.</a:t>
            </a:r>
          </a:p>
          <a:p>
            <a:r>
              <a:rPr lang="fi-FI" sz="1600" kern="0"/>
              <a:t>Yliorganisoitumista kannattaa välttää.</a:t>
            </a:r>
          </a:p>
        </p:txBody>
      </p:sp>
    </p:spTree>
    <p:extLst>
      <p:ext uri="{BB962C8B-B14F-4D97-AF65-F5344CB8AC3E}">
        <p14:creationId xmlns:p14="http://schemas.microsoft.com/office/powerpoint/2010/main" val="173254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2529C-4534-48E2-A28F-85B24DBA7526}"/>
              </a:ext>
            </a:extLst>
          </p:cNvPr>
          <p:cNvSpPr>
            <a:spLocks noGrp="1"/>
          </p:cNvSpPr>
          <p:nvPr>
            <p:ph type="ctrTitle"/>
          </p:nvPr>
        </p:nvSpPr>
        <p:spPr>
          <a:xfrm>
            <a:off x="485230" y="209647"/>
            <a:ext cx="4372520" cy="6238778"/>
          </a:xfrm>
        </p:spPr>
        <p:txBody>
          <a:bodyPr/>
          <a:lstStyle/>
          <a:p>
            <a:r>
              <a:rPr lang="fi-FI"/>
              <a:t>Puolue antaa valtakirjan yhdistykselle, joka valtuuttaa vaaliasiamiehen jättämään ehdokaslistan.</a:t>
            </a:r>
            <a:br>
              <a:rPr lang="fi-FI"/>
            </a:br>
            <a:br>
              <a:rPr lang="fi-FI"/>
            </a:br>
            <a:r>
              <a:rPr lang="fi-FI"/>
              <a:t>Asiakirjan allekirjoittavat yhdistysrekisteriin merkityt nimenkirjoittajat.</a:t>
            </a:r>
          </a:p>
        </p:txBody>
      </p:sp>
      <p:graphicFrame>
        <p:nvGraphicFramePr>
          <p:cNvPr id="3" name="Objekti 2">
            <a:extLst>
              <a:ext uri="{FF2B5EF4-FFF2-40B4-BE49-F238E27FC236}">
                <a16:creationId xmlns:a16="http://schemas.microsoft.com/office/drawing/2014/main" id="{6C148F1D-6891-4BAF-9850-3A8C457005C5}"/>
              </a:ext>
            </a:extLst>
          </p:cNvPr>
          <p:cNvGraphicFramePr>
            <a:graphicFrameLocks noChangeAspect="1"/>
          </p:cNvGraphicFramePr>
          <p:nvPr>
            <p:extLst>
              <p:ext uri="{D42A27DB-BD31-4B8C-83A1-F6EECF244321}">
                <p14:modId xmlns:p14="http://schemas.microsoft.com/office/powerpoint/2010/main" val="3252534012"/>
              </p:ext>
            </p:extLst>
          </p:nvPr>
        </p:nvGraphicFramePr>
        <p:xfrm>
          <a:off x="5724764" y="390524"/>
          <a:ext cx="6088866" cy="5800725"/>
        </p:xfrm>
        <a:graphic>
          <a:graphicData uri="http://schemas.openxmlformats.org/presentationml/2006/ole">
            <mc:AlternateContent xmlns:mc="http://schemas.openxmlformats.org/markup-compatibility/2006">
              <mc:Choice xmlns:v="urn:schemas-microsoft-com:vml" Requires="v">
                <p:oleObj spid="_x0000_s1030" name="Image" r:id="rId4" imgW="10145880" imgH="9688680" progId="Photoshop.Image.13">
                  <p:embed/>
                </p:oleObj>
              </mc:Choice>
              <mc:Fallback>
                <p:oleObj name="Image" r:id="rId4" imgW="10145880" imgH="9688680" progId="Photoshop.Image.13">
                  <p:embed/>
                  <p:pic>
                    <p:nvPicPr>
                      <p:cNvPr id="3" name="Objekti 2">
                        <a:extLst>
                          <a:ext uri="{FF2B5EF4-FFF2-40B4-BE49-F238E27FC236}">
                            <a16:creationId xmlns:a16="http://schemas.microsoft.com/office/drawing/2014/main" id="{6C148F1D-6891-4BAF-9850-3A8C457005C5}"/>
                          </a:ext>
                        </a:extLst>
                      </p:cNvPr>
                      <p:cNvPicPr/>
                      <p:nvPr/>
                    </p:nvPicPr>
                    <p:blipFill>
                      <a:blip r:embed="rId5"/>
                      <a:stretch>
                        <a:fillRect/>
                      </a:stretch>
                    </p:blipFill>
                    <p:spPr>
                      <a:xfrm>
                        <a:off x="5724764" y="390524"/>
                        <a:ext cx="6088866" cy="5800725"/>
                      </a:xfrm>
                      <a:prstGeom prst="rect">
                        <a:avLst/>
                      </a:prstGeom>
                      <a:ln>
                        <a:solidFill>
                          <a:schemeClr val="lt1">
                            <a:hueOff val="0"/>
                            <a:satOff val="0"/>
                            <a:lumOff val="0"/>
                          </a:schemeClr>
                        </a:solidFill>
                      </a:ln>
                    </p:spPr>
                  </p:pic>
                </p:oleObj>
              </mc:Fallback>
            </mc:AlternateContent>
          </a:graphicData>
        </a:graphic>
      </p:graphicFrame>
    </p:spTree>
    <p:extLst>
      <p:ext uri="{BB962C8B-B14F-4D97-AF65-F5344CB8AC3E}">
        <p14:creationId xmlns:p14="http://schemas.microsoft.com/office/powerpoint/2010/main" val="242700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Otsikko 3">
            <a:extLst>
              <a:ext uri="{FF2B5EF4-FFF2-40B4-BE49-F238E27FC236}">
                <a16:creationId xmlns:a16="http://schemas.microsoft.com/office/drawing/2014/main" id="{87FB604C-DAFF-4129-AE60-1A1EA49B79DF}"/>
              </a:ext>
            </a:extLst>
          </p:cNvPr>
          <p:cNvSpPr>
            <a:spLocks noGrp="1" noChangeArrowheads="1"/>
          </p:cNvSpPr>
          <p:nvPr>
            <p:ph type="title"/>
          </p:nvPr>
        </p:nvSpPr>
        <p:spPr>
          <a:xfrm>
            <a:off x="1981200" y="115888"/>
            <a:ext cx="8229600" cy="1009650"/>
          </a:xfrm>
        </p:spPr>
        <p:txBody>
          <a:bodyPr/>
          <a:lstStyle/>
          <a:p>
            <a:pPr eaLnBrk="1" hangingPunct="1"/>
            <a:r>
              <a:rPr lang="fi-FI" altLang="fi-FI"/>
              <a:t>Määrä, määrä ja määrä</a:t>
            </a:r>
          </a:p>
        </p:txBody>
      </p:sp>
      <p:graphicFrame>
        <p:nvGraphicFramePr>
          <p:cNvPr id="5" name="Kaavio 4">
            <a:extLst>
              <a:ext uri="{FF2B5EF4-FFF2-40B4-BE49-F238E27FC236}">
                <a16:creationId xmlns:a16="http://schemas.microsoft.com/office/drawing/2014/main" id="{F8D073AE-28AF-4575-82A5-9C6B18347959}"/>
              </a:ext>
            </a:extLst>
          </p:cNvPr>
          <p:cNvGraphicFramePr>
            <a:graphicFrameLocks/>
          </p:cNvGraphicFramePr>
          <p:nvPr>
            <p:extLst>
              <p:ext uri="{D42A27DB-BD31-4B8C-83A1-F6EECF244321}">
                <p14:modId xmlns:p14="http://schemas.microsoft.com/office/powerpoint/2010/main" val="91939951"/>
              </p:ext>
            </p:extLst>
          </p:nvPr>
        </p:nvGraphicFramePr>
        <p:xfrm>
          <a:off x="2279576" y="1196753"/>
          <a:ext cx="7346634" cy="48196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Kansio2020">
  <a:themeElements>
    <a:clrScheme name="Office-te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eema">
      <a:majorFont>
        <a:latin typeface="PT Sans Narrow"/>
        <a:ea typeface=""/>
        <a:cs typeface="Arial"/>
      </a:majorFont>
      <a:minorFont>
        <a:latin typeface="PT Serif"/>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e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e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e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e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e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e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e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e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e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e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e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nsio2020" id="{A585E06C-E84D-400B-8B27-DAD423BD1464}" vid="{04EFD415-CF83-4946-BD4A-DECC912ED372}"/>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B85F2DC04600B49A3DEA6FCBA696B0A" ma:contentTypeVersion="10" ma:contentTypeDescription="Luo uusi asiakirja." ma:contentTypeScope="" ma:versionID="0acfaa7cea33cd8e73d7b498c311cace">
  <xsd:schema xmlns:xsd="http://www.w3.org/2001/XMLSchema" xmlns:xs="http://www.w3.org/2001/XMLSchema" xmlns:p="http://schemas.microsoft.com/office/2006/metadata/properties" xmlns:ns2="3031f310-3ceb-4188-b9f9-d5fea76c3be9" xmlns:ns3="1c374f3c-60ba-4010-96b3-61223869d581" targetNamespace="http://schemas.microsoft.com/office/2006/metadata/properties" ma:root="true" ma:fieldsID="1b90825bfe36b406e7511fd27f67cdef" ns2:_="" ns3:_="">
    <xsd:import namespace="3031f310-3ceb-4188-b9f9-d5fea76c3be9"/>
    <xsd:import namespace="1c374f3c-60ba-4010-96b3-61223869d5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1f310-3ceb-4188-b9f9-d5fea76c3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374f3c-60ba-4010-96b3-61223869d58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59CE7E-AD95-468E-8D4A-7C8138A7A914}">
  <ds:schemaRefs>
    <ds:schemaRef ds:uri="http://schemas.microsoft.com/sharepoint/v3/contenttype/forms"/>
  </ds:schemaRefs>
</ds:datastoreItem>
</file>

<file path=customXml/itemProps2.xml><?xml version="1.0" encoding="utf-8"?>
<ds:datastoreItem xmlns:ds="http://schemas.openxmlformats.org/officeDocument/2006/customXml" ds:itemID="{E55F122B-853B-4DE6-8A49-64C72F8FCC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1f310-3ceb-4188-b9f9-d5fea76c3be9"/>
    <ds:schemaRef ds:uri="1c374f3c-60ba-4010-96b3-61223869d5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D7F4A6-3594-4E4F-B961-7B5F19F705B4}">
  <ds:schemaRef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infopath/2007/PartnerControls"/>
    <ds:schemaRef ds:uri="1c374f3c-60ba-4010-96b3-61223869d581"/>
    <ds:schemaRef ds:uri="http://schemas.openxmlformats.org/package/2006/metadata/core-properties"/>
    <ds:schemaRef ds:uri="3031f310-3ceb-4188-b9f9-d5fea76c3be9"/>
  </ds:schemaRefs>
</ds:datastoreItem>
</file>

<file path=docProps/app.xml><?xml version="1.0" encoding="utf-8"?>
<Properties xmlns="http://schemas.openxmlformats.org/officeDocument/2006/extended-properties" xmlns:vt="http://schemas.openxmlformats.org/officeDocument/2006/docPropsVTypes">
  <Template>Kansio2020</Template>
  <TotalTime>7</TotalTime>
  <Words>3240</Words>
  <Application>Microsoft Office PowerPoint</Application>
  <PresentationFormat>Laajakuva</PresentationFormat>
  <Paragraphs>319</Paragraphs>
  <Slides>30</Slides>
  <Notes>30</Notes>
  <HiddenSlides>0</HiddenSlides>
  <MMClips>0</MMClips>
  <ScaleCrop>false</ScaleCrop>
  <HeadingPairs>
    <vt:vector size="8" baseType="variant">
      <vt:variant>
        <vt:lpstr>Käytetyt fontit</vt:lpstr>
      </vt:variant>
      <vt:variant>
        <vt:i4>10</vt:i4>
      </vt:variant>
      <vt:variant>
        <vt:lpstr>Teema</vt:lpstr>
      </vt:variant>
      <vt:variant>
        <vt:i4>2</vt:i4>
      </vt:variant>
      <vt:variant>
        <vt:lpstr>Upotetut OLE-palvelimet</vt:lpstr>
      </vt:variant>
      <vt:variant>
        <vt:i4>1</vt:i4>
      </vt:variant>
      <vt:variant>
        <vt:lpstr>Dian otsikot</vt:lpstr>
      </vt:variant>
      <vt:variant>
        <vt:i4>30</vt:i4>
      </vt:variant>
    </vt:vector>
  </HeadingPairs>
  <TitlesOfParts>
    <vt:vector size="43" baseType="lpstr">
      <vt:lpstr>Arial</vt:lpstr>
      <vt:lpstr>Arial Black</vt:lpstr>
      <vt:lpstr>Brush Script MT</vt:lpstr>
      <vt:lpstr>Calibri</vt:lpstr>
      <vt:lpstr>Courier New</vt:lpstr>
      <vt:lpstr>Gotham Bold</vt:lpstr>
      <vt:lpstr>Plantin Std</vt:lpstr>
      <vt:lpstr>PT Sans Narrow</vt:lpstr>
      <vt:lpstr>PT Serif</vt:lpstr>
      <vt:lpstr>Wingdings</vt:lpstr>
      <vt:lpstr>Kansio2020</vt:lpstr>
      <vt:lpstr>Mukautettu suunnittelumalli</vt:lpstr>
      <vt:lpstr>Image</vt:lpstr>
      <vt:lpstr>Kuntademokratia on arvokas ja arvostettu asia</vt:lpstr>
      <vt:lpstr>Viime kuntavaalin tuloksen arviointi</vt:lpstr>
      <vt:lpstr>Yhdistyksen vaalivalmiuden arviointi</vt:lpstr>
      <vt:lpstr>Harjoitetun kuntapolitiikan arviointi</vt:lpstr>
      <vt:lpstr>Vaalityötyhmän kokoonpano</vt:lpstr>
      <vt:lpstr>Vaalityöryhmän tehtävät</vt:lpstr>
      <vt:lpstr>Vaalityöryhmän työnjako</vt:lpstr>
      <vt:lpstr>Puolue antaa valtakirjan yhdistykselle, joka valtuuttaa vaaliasiamiehen jättämään ehdokaslistan.  Asiakirjan allekirjoittavat yhdistysrekisteriin merkityt nimenkirjoittajat.</vt:lpstr>
      <vt:lpstr>Määrä, määrä ja määrä</vt:lpstr>
      <vt:lpstr>Nopeat syövät hitaat</vt:lpstr>
      <vt:lpstr>Kiinnostusta, onko sitä?</vt:lpstr>
      <vt:lpstr>Kaiken kattava ehdokasjoukko</vt:lpstr>
      <vt:lpstr>Ehdokasharava</vt:lpstr>
      <vt:lpstr>Sopimukset ja pelisäännöt</vt:lpstr>
      <vt:lpstr>Toimivia kokoomuslaisia ratkaisuja ihmisten arkipäivän ongelmiin.</vt:lpstr>
      <vt:lpstr>Kuntavaalikoulutuksen tehtävät</vt:lpstr>
      <vt:lpstr>Perehdytystä kunnan toimintaan</vt:lpstr>
      <vt:lpstr>Koulutuksen paikallinen sisältö</vt:lpstr>
      <vt:lpstr>Hyvä viestintä on jatkuvaa ja vuorovaikutteista</vt:lpstr>
      <vt:lpstr>Jokainen kokoomuslainen on viestijä</vt:lpstr>
      <vt:lpstr>www.kokoomus.fi/gredi</vt:lpstr>
      <vt:lpstr>Järjestötoiminta on ihmisten kohtaamista</vt:lpstr>
      <vt:lpstr>Juuri nyt: Fyysistä etäisyyttä ja henkistä läheisyyttä! </vt:lpstr>
      <vt:lpstr>Mitä yhdistys voi tehdä etänä?</vt:lpstr>
      <vt:lpstr>Mitä muuta yhdistys voi tehdä etänä?</vt:lpstr>
      <vt:lpstr>Tapahtuman suunnittelulista</vt:lpstr>
      <vt:lpstr>Kokoomuslaisen kunnallispolitiikan saavutukset esiin</vt:lpstr>
      <vt:lpstr>Luottamushenkilömaksu, ehdokasmaksut, illalliskortit…</vt:lpstr>
      <vt:lpstr>Kevään kiireet</vt:lpstr>
      <vt:lpstr>Tähän ei ole paluuta edes pandemian päätyttyä.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Kuntademokratia on arvokas ja arvostettu asia</dc:title>
  <dc:creator>Veli-Pekka Manninen</dc:creator>
  <cp:lastModifiedBy>Veli-Pekka Manninen</cp:lastModifiedBy>
  <cp:revision>2</cp:revision>
  <dcterms:created xsi:type="dcterms:W3CDTF">2020-03-18T12:17:26Z</dcterms:created>
  <dcterms:modified xsi:type="dcterms:W3CDTF">2020-04-14T07:48:32Z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0x010100AB85F2DC04600B49A3DEA6FCBA696B0A</vt:lpwstr>
  </property>
</Properties>
</file>